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8"/>
  </p:notesMasterIdLst>
  <p:sldIdLst>
    <p:sldId id="497" r:id="rId3"/>
    <p:sldId id="518" r:id="rId4"/>
    <p:sldId id="528" r:id="rId5"/>
    <p:sldId id="525" r:id="rId6"/>
    <p:sldId id="533" r:id="rId7"/>
    <p:sldId id="519" r:id="rId8"/>
    <p:sldId id="534" r:id="rId9"/>
    <p:sldId id="535" r:id="rId10"/>
    <p:sldId id="536" r:id="rId11"/>
    <p:sldId id="526" r:id="rId12"/>
    <p:sldId id="537" r:id="rId13"/>
    <p:sldId id="538" r:id="rId14"/>
    <p:sldId id="539" r:id="rId15"/>
    <p:sldId id="540" r:id="rId16"/>
    <p:sldId id="541" r:id="rId17"/>
    <p:sldId id="542" r:id="rId18"/>
    <p:sldId id="532" r:id="rId19"/>
    <p:sldId id="527" r:id="rId20"/>
    <p:sldId id="520" r:id="rId21"/>
    <p:sldId id="544" r:id="rId22"/>
    <p:sldId id="548" r:id="rId23"/>
    <p:sldId id="543" r:id="rId24"/>
    <p:sldId id="545" r:id="rId25"/>
    <p:sldId id="529" r:id="rId26"/>
    <p:sldId id="530" r:id="rId27"/>
    <p:sldId id="531" r:id="rId28"/>
    <p:sldId id="549" r:id="rId29"/>
    <p:sldId id="550" r:id="rId30"/>
    <p:sldId id="551" r:id="rId31"/>
    <p:sldId id="546" r:id="rId32"/>
    <p:sldId id="521" r:id="rId33"/>
    <p:sldId id="552" r:id="rId34"/>
    <p:sldId id="553" r:id="rId35"/>
    <p:sldId id="598" r:id="rId36"/>
    <p:sldId id="589" r:id="rId37"/>
    <p:sldId id="599" r:id="rId38"/>
    <p:sldId id="591" r:id="rId39"/>
    <p:sldId id="600" r:id="rId40"/>
    <p:sldId id="596" r:id="rId41"/>
    <p:sldId id="597" r:id="rId42"/>
    <p:sldId id="590" r:id="rId43"/>
    <p:sldId id="592" r:id="rId44"/>
    <p:sldId id="593" r:id="rId45"/>
    <p:sldId id="594" r:id="rId46"/>
    <p:sldId id="554" r:id="rId47"/>
    <p:sldId id="557" r:id="rId48"/>
    <p:sldId id="569" r:id="rId49"/>
    <p:sldId id="558" r:id="rId50"/>
    <p:sldId id="559" r:id="rId51"/>
    <p:sldId id="560" r:id="rId52"/>
    <p:sldId id="588" r:id="rId53"/>
    <p:sldId id="601" r:id="rId54"/>
    <p:sldId id="603" r:id="rId55"/>
    <p:sldId id="604" r:id="rId56"/>
    <p:sldId id="602" r:id="rId57"/>
    <p:sldId id="575" r:id="rId58"/>
    <p:sldId id="561" r:id="rId59"/>
    <p:sldId id="562" r:id="rId60"/>
    <p:sldId id="563" r:id="rId61"/>
    <p:sldId id="564" r:id="rId62"/>
    <p:sldId id="522" r:id="rId63"/>
    <p:sldId id="556" r:id="rId64"/>
    <p:sldId id="567" r:id="rId65"/>
    <p:sldId id="576" r:id="rId66"/>
    <p:sldId id="577" r:id="rId67"/>
    <p:sldId id="587" r:id="rId68"/>
    <p:sldId id="574" r:id="rId69"/>
    <p:sldId id="579" r:id="rId70"/>
    <p:sldId id="580" r:id="rId71"/>
    <p:sldId id="582" r:id="rId72"/>
    <p:sldId id="581" r:id="rId73"/>
    <p:sldId id="585" r:id="rId74"/>
    <p:sldId id="586" r:id="rId75"/>
    <p:sldId id="583" r:id="rId76"/>
    <p:sldId id="584" r:id="rId77"/>
    <p:sldId id="578" r:id="rId78"/>
    <p:sldId id="570" r:id="rId79"/>
    <p:sldId id="571" r:id="rId80"/>
    <p:sldId id="573" r:id="rId81"/>
    <p:sldId id="572" r:id="rId82"/>
    <p:sldId id="555" r:id="rId83"/>
    <p:sldId id="566" r:id="rId84"/>
    <p:sldId id="477" r:id="rId85"/>
    <p:sldId id="523" r:id="rId86"/>
    <p:sldId id="524" r:id="rId8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64251" autoAdjust="0"/>
  </p:normalViewPr>
  <p:slideViewPr>
    <p:cSldViewPr snapToGrid="0" snapToObjects="1">
      <p:cViewPr varScale="1">
        <p:scale>
          <a:sx n="74" d="100"/>
          <a:sy n="74" d="100"/>
        </p:scale>
        <p:origin x="1066" y="110"/>
      </p:cViewPr>
      <p:guideLst>
        <p:guide orient="horz" pos="1620"/>
        <p:guide pos="2880"/>
      </p:guideLst>
    </p:cSldViewPr>
  </p:slideViewPr>
  <p:outlineViewPr>
    <p:cViewPr>
      <p:scale>
        <a:sx n="33" d="100"/>
        <a:sy n="33" d="100"/>
      </p:scale>
      <p:origin x="0" y="0"/>
    </p:cViewPr>
  </p:outlineViewPr>
  <p:notesTextViewPr>
    <p:cViewPr>
      <p:scale>
        <a:sx n="1" d="1"/>
        <a:sy n="1" d="1"/>
      </p:scale>
      <p:origin x="0" y="-216"/>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presProps" Target="pres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viewProps" Target="viewProp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29-5-2018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HTML 5,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application consumes these aggregation results and pushes them to Web UI - The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https://www.cncf.io/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47</a:t>
            </a:fld>
            <a:endParaRPr lang="nl-NL"/>
          </a:p>
        </p:txBody>
      </p:sp>
    </p:spTree>
    <p:extLst>
      <p:ext uri="{BB962C8B-B14F-4D97-AF65-F5344CB8AC3E}">
        <p14:creationId xmlns:p14="http://schemas.microsoft.com/office/powerpoint/2010/main" val="22717799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RequestCounter</a:t>
            </a:r>
            <a:r>
              <a:rPr lang="en-US" dirty="0" smtClean="0"/>
              <a:t> on K8S</a:t>
            </a:r>
          </a:p>
          <a:p>
            <a:pPr lvl="1"/>
            <a:r>
              <a:rPr lang="en-US" dirty="0" smtClean="0"/>
              <a:t>Deployment with two replicas</a:t>
            </a:r>
          </a:p>
          <a:p>
            <a:pPr lvl="1"/>
            <a:r>
              <a:rPr lang="en-US" dirty="0" smtClean="0"/>
              <a:t>Readiness Probe, Liveness probe</a:t>
            </a:r>
          </a:p>
          <a:p>
            <a:pPr lvl="1"/>
            <a:r>
              <a:rPr lang="en-US" dirty="0" smtClean="0"/>
              <a:t>Kill-switch – special request that can disable liveness </a:t>
            </a:r>
          </a:p>
          <a:p>
            <a:r>
              <a:rPr lang="en-US" dirty="0" smtClean="0"/>
              <a:t>Steps</a:t>
            </a:r>
          </a:p>
          <a:p>
            <a:pPr lvl="1"/>
            <a:r>
              <a:rPr lang="en-US" dirty="0" smtClean="0"/>
              <a:t>Apply deployment with </a:t>
            </a:r>
            <a:r>
              <a:rPr lang="en-US" dirty="0" err="1" smtClean="0"/>
              <a:t>kubectl</a:t>
            </a:r>
            <a:endParaRPr lang="en-US" dirty="0" smtClean="0"/>
          </a:p>
          <a:p>
            <a:pPr lvl="1"/>
            <a:r>
              <a:rPr lang="en-US" dirty="0" smtClean="0"/>
              <a:t>Show in dashboard /cli two pods are started</a:t>
            </a:r>
          </a:p>
          <a:p>
            <a:pPr lvl="1"/>
            <a:r>
              <a:rPr lang="en-US" dirty="0" smtClean="0"/>
              <a:t>Demo calls: load balanced, no shared state</a:t>
            </a:r>
          </a:p>
          <a:p>
            <a:pPr lvl="1"/>
            <a:r>
              <a:rPr lang="en-US" dirty="0" smtClean="0"/>
              <a:t>Kill one – continue to make calls (no longer load balanced)</a:t>
            </a:r>
          </a:p>
          <a:p>
            <a:pPr lvl="1"/>
            <a:r>
              <a:rPr lang="en-US" dirty="0" smtClean="0"/>
              <a:t>A second pod is started (because of liveness was broken)</a:t>
            </a:r>
          </a:p>
          <a:p>
            <a:pPr lvl="1"/>
            <a:r>
              <a:rPr lang="en-US" dirty="0" smtClean="0"/>
              <a:t>Scale deployment to three – show that three pods are running</a:t>
            </a:r>
          </a:p>
          <a:p>
            <a:pPr lvl="1"/>
            <a:r>
              <a:rPr lang="en-US" dirty="0" smtClean="0"/>
              <a:t>Upgrade to v2 – using </a:t>
            </a:r>
            <a:r>
              <a:rPr lang="en-US" dirty="0" err="1" smtClean="0"/>
              <a:t>Redis</a:t>
            </a:r>
            <a:r>
              <a:rPr lang="en-US" dirty="0" smtClean="0"/>
              <a:t> for shared state</a:t>
            </a:r>
          </a:p>
          <a:p>
            <a:pPr lvl="1"/>
            <a:r>
              <a:rPr lang="en-US" dirty="0" smtClean="0"/>
              <a:t>Now kill all three (three rapid kill calls); new instances – proceed from same state</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52</a:t>
            </a:fld>
            <a:endParaRPr lang="nl-NL"/>
          </a:p>
        </p:txBody>
      </p:sp>
    </p:spTree>
    <p:extLst>
      <p:ext uri="{BB962C8B-B14F-4D97-AF65-F5344CB8AC3E}">
        <p14:creationId xmlns:p14="http://schemas.microsoft.com/office/powerpoint/2010/main" val="4208270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53</a:t>
            </a:fld>
            <a:endParaRPr lang="nl-NL"/>
          </a:p>
        </p:txBody>
      </p:sp>
    </p:spTree>
    <p:extLst>
      <p:ext uri="{BB962C8B-B14F-4D97-AF65-F5344CB8AC3E}">
        <p14:creationId xmlns:p14="http://schemas.microsoft.com/office/powerpoint/2010/main" val="321412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54</a:t>
            </a:fld>
            <a:endParaRPr lang="nl-NL"/>
          </a:p>
        </p:txBody>
      </p:sp>
    </p:spTree>
    <p:extLst>
      <p:ext uri="{BB962C8B-B14F-4D97-AF65-F5344CB8AC3E}">
        <p14:creationId xmlns:p14="http://schemas.microsoft.com/office/powerpoint/2010/main" val="2801596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55</a:t>
            </a:fld>
            <a:endParaRPr lang="nl-NL"/>
          </a:p>
        </p:txBody>
      </p:sp>
    </p:spTree>
    <p:extLst>
      <p:ext uri="{BB962C8B-B14F-4D97-AF65-F5344CB8AC3E}">
        <p14:creationId xmlns:p14="http://schemas.microsoft.com/office/powerpoint/2010/main" val="3982538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https://docs.us-phoenix-1.oraclecloud.com/Content/Registry/Concepts/registryoverview.htm?Highlight=registry</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59</a:t>
            </a:fld>
            <a:endParaRPr lang="nl-NL"/>
          </a:p>
        </p:txBody>
      </p:sp>
    </p:spTree>
    <p:extLst>
      <p:ext uri="{BB962C8B-B14F-4D97-AF65-F5344CB8AC3E}">
        <p14:creationId xmlns:p14="http://schemas.microsoft.com/office/powerpoint/2010/main" val="6792690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Monitor</a:t>
            </a:r>
          </a:p>
          <a:p>
            <a:pPr lvl="1"/>
            <a:r>
              <a:rPr lang="en-US" dirty="0" smtClean="0"/>
              <a:t>Health</a:t>
            </a:r>
          </a:p>
          <a:p>
            <a:pPr lvl="1"/>
            <a:r>
              <a:rPr lang="en-US" dirty="0" smtClean="0"/>
              <a:t>Load/performance</a:t>
            </a:r>
          </a:p>
          <a:p>
            <a:r>
              <a:rPr lang="en-US" dirty="0" smtClean="0"/>
              <a:t>Tracing</a:t>
            </a:r>
          </a:p>
          <a:p>
            <a:r>
              <a:rPr lang="en-US" dirty="0" smtClean="0"/>
              <a:t>Collect metrics &amp; logs for analysis</a:t>
            </a:r>
          </a:p>
          <a:p>
            <a:r>
              <a:rPr lang="en-US" dirty="0" smtClean="0"/>
              <a:t>Route</a:t>
            </a:r>
          </a:p>
          <a:p>
            <a:pPr lvl="1"/>
            <a:r>
              <a:rPr lang="en-US" dirty="0" smtClean="0"/>
              <a:t>A/B, Canary, Authorize/Policy Enforcement, Protocols</a:t>
            </a:r>
          </a:p>
          <a:p>
            <a:pPr lvl="1"/>
            <a:r>
              <a:rPr lang="en-US" dirty="0" smtClean="0"/>
              <a:t>Circuit Breaker, Throttle (Rate Limiting)</a:t>
            </a:r>
          </a:p>
          <a:p>
            <a:r>
              <a:rPr lang="en-US" dirty="0" smtClean="0"/>
              <a:t>Mirror traffic for asynchronous testing</a:t>
            </a:r>
          </a:p>
          <a:p>
            <a:r>
              <a:rPr lang="en-US" dirty="0" smtClean="0"/>
              <a:t>Security</a:t>
            </a:r>
          </a:p>
          <a:p>
            <a:pPr lvl="1"/>
            <a:r>
              <a:rPr lang="en-US" dirty="0" smtClean="0"/>
              <a:t>TLS</a:t>
            </a:r>
          </a:p>
          <a:p>
            <a:pPr lvl="1"/>
            <a:r>
              <a:rPr lang="en-US" dirty="0" smtClean="0"/>
              <a:t>Access control – whitelist/blacklist, </a:t>
            </a:r>
            <a:br>
              <a:rPr lang="en-US" dirty="0" smtClean="0"/>
            </a:br>
            <a:endParaRPr lang="en-US" dirty="0" smtClean="0"/>
          </a:p>
          <a:p>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61</a:t>
            </a:fld>
            <a:endParaRPr lang="nl-NL"/>
          </a:p>
        </p:txBody>
      </p:sp>
    </p:spTree>
    <p:extLst>
      <p:ext uri="{BB962C8B-B14F-4D97-AF65-F5344CB8AC3E}">
        <p14:creationId xmlns:p14="http://schemas.microsoft.com/office/powerpoint/2010/main" val="19204360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a:t>
            </a:r>
            <a:r>
              <a:rPr lang="en-US" baseline="0" dirty="0" smtClean="0"/>
              <a:t>er container</a:t>
            </a:r>
          </a:p>
          <a:p>
            <a:r>
              <a:rPr lang="en-US" baseline="0" dirty="0" smtClean="0"/>
              <a:t>Injected into Pod</a:t>
            </a:r>
          </a:p>
          <a:p>
            <a:r>
              <a:rPr lang="en-US" baseline="0" dirty="0" smtClean="0"/>
              <a:t>Handles all inbound/outbound traffic</a:t>
            </a:r>
          </a:p>
          <a:p>
            <a:r>
              <a:rPr lang="en-US" baseline="0" dirty="0" smtClean="0"/>
              <a:t>Guided by Pilot</a:t>
            </a:r>
          </a:p>
          <a:p>
            <a:r>
              <a:rPr lang="en-US" baseline="0" dirty="0" smtClean="0"/>
              <a:t>Reporting to Mixer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65</a:t>
            </a:fld>
            <a:endParaRPr lang="nl-NL"/>
          </a:p>
        </p:txBody>
      </p:sp>
    </p:spTree>
    <p:extLst>
      <p:ext uri="{BB962C8B-B14F-4D97-AF65-F5344CB8AC3E}">
        <p14:creationId xmlns:p14="http://schemas.microsoft.com/office/powerpoint/2010/main" val="1155538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67</a:t>
            </a:fld>
            <a:endParaRPr lang="nl-NL"/>
          </a:p>
        </p:txBody>
      </p:sp>
    </p:spTree>
    <p:extLst>
      <p:ext uri="{BB962C8B-B14F-4D97-AF65-F5344CB8AC3E}">
        <p14:creationId xmlns:p14="http://schemas.microsoft.com/office/powerpoint/2010/main" val="25446446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Pod A does sequential calls to B and C</a:t>
            </a:r>
          </a:p>
          <a:p>
            <a:r>
              <a:rPr lang="en-US" dirty="0" smtClean="0"/>
              <a:t>Pod D takes fairly long</a:t>
            </a:r>
          </a:p>
          <a:p>
            <a:endParaRPr lang="en-US" dirty="0" smtClean="0"/>
          </a:p>
          <a:p>
            <a:r>
              <a:rPr lang="en-US" dirty="0" smtClean="0"/>
              <a:t>Alternative:</a:t>
            </a:r>
            <a:r>
              <a:rPr lang="en-US" baseline="0" dirty="0" smtClean="0"/>
              <a:t> show </a:t>
            </a:r>
            <a:r>
              <a:rPr lang="en-US" baseline="0" dirty="0" err="1" smtClean="0"/>
              <a:t>bookinfo</a:t>
            </a:r>
            <a:r>
              <a:rPr lang="en-US" baseline="0" dirty="0" smtClean="0"/>
              <a:t>!</a:t>
            </a:r>
            <a:endParaRPr lang="en-US"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68</a:t>
            </a:fld>
            <a:endParaRPr lang="nl-NL"/>
          </a:p>
        </p:txBody>
      </p:sp>
    </p:spTree>
    <p:extLst>
      <p:ext uri="{BB962C8B-B14F-4D97-AF65-F5344CB8AC3E}">
        <p14:creationId xmlns:p14="http://schemas.microsoft.com/office/powerpoint/2010/main" val="9302740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Objectives</a:t>
            </a:r>
          </a:p>
          <a:p>
            <a:r>
              <a:rPr lang="en-US" dirty="0" smtClean="0"/>
              <a:t>Requirements</a:t>
            </a:r>
          </a:p>
          <a:p>
            <a:r>
              <a:rPr lang="en-US" dirty="0" smtClean="0"/>
              <a:t>Specifications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a:t>
            </a:fld>
            <a:endParaRPr lang="nl-NL"/>
          </a:p>
        </p:txBody>
      </p:sp>
    </p:spTree>
    <p:extLst>
      <p:ext uri="{BB962C8B-B14F-4D97-AF65-F5344CB8AC3E}">
        <p14:creationId xmlns:p14="http://schemas.microsoft.com/office/powerpoint/2010/main" val="3269986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Pod A does sequential calls to B and C</a:t>
            </a:r>
          </a:p>
          <a:p>
            <a:r>
              <a:rPr lang="en-US" dirty="0" smtClean="0"/>
              <a:t>Pod D takes fairly long</a:t>
            </a:r>
          </a:p>
          <a:p>
            <a:endParaRPr lang="en-US" dirty="0" smtClean="0"/>
          </a:p>
          <a:p>
            <a:r>
              <a:rPr lang="en-US" dirty="0" smtClean="0"/>
              <a:t>Alternative:</a:t>
            </a:r>
            <a:r>
              <a:rPr lang="en-US" baseline="0" dirty="0" smtClean="0"/>
              <a:t> show </a:t>
            </a:r>
            <a:r>
              <a:rPr lang="en-US" baseline="0" dirty="0" err="1" smtClean="0"/>
              <a:t>bookinfo</a:t>
            </a:r>
            <a:r>
              <a:rPr lang="en-US" baseline="0" dirty="0" smtClean="0"/>
              <a:t>!</a:t>
            </a:r>
            <a:endParaRPr lang="en-US"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76</a:t>
            </a:fld>
            <a:endParaRPr lang="nl-NL"/>
          </a:p>
        </p:txBody>
      </p:sp>
    </p:spTree>
    <p:extLst>
      <p:ext uri="{BB962C8B-B14F-4D97-AF65-F5344CB8AC3E}">
        <p14:creationId xmlns:p14="http://schemas.microsoft.com/office/powerpoint/2010/main" val="3293515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https://blogs.oracle.com/developers/kubecon-europe-2018-oracle-open-serverless-standards-fn-project-and-kubernetes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78</a:t>
            </a:fld>
            <a:endParaRPr lang="nl-NL"/>
          </a:p>
        </p:txBody>
      </p:sp>
    </p:spTree>
    <p:extLst>
      <p:ext uri="{BB962C8B-B14F-4D97-AF65-F5344CB8AC3E}">
        <p14:creationId xmlns:p14="http://schemas.microsoft.com/office/powerpoint/2010/main" val="18916009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https://cloudevents.io/</a:t>
            </a:r>
          </a:p>
          <a:p>
            <a:r>
              <a:rPr lang="nl-NL" dirty="0" smtClean="0"/>
              <a:t>https://serverless.com/</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79</a:t>
            </a:fld>
            <a:endParaRPr lang="nl-NL"/>
          </a:p>
        </p:txBody>
      </p:sp>
    </p:spTree>
    <p:extLst>
      <p:ext uri="{BB962C8B-B14F-4D97-AF65-F5344CB8AC3E}">
        <p14:creationId xmlns:p14="http://schemas.microsoft.com/office/powerpoint/2010/main" val="29065782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83</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Viktor </a:t>
            </a:r>
            <a:r>
              <a:rPr lang="en-US" dirty="0" err="1" smtClean="0"/>
              <a:t>Korchnoi</a:t>
            </a:r>
            <a:r>
              <a:rPr lang="en-US" baseline="0" dirty="0" smtClean="0"/>
              <a:t> – Stateless </a:t>
            </a:r>
            <a:r>
              <a:rPr lang="en-US" baseline="0" dirty="0" err="1" smtClean="0"/>
              <a:t>Chessplayer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23</a:t>
            </a:fld>
            <a:endParaRPr lang="nl-NL"/>
          </a:p>
        </p:txBody>
      </p:sp>
    </p:spTree>
    <p:extLst>
      <p:ext uri="{BB962C8B-B14F-4D97-AF65-F5344CB8AC3E}">
        <p14:creationId xmlns:p14="http://schemas.microsoft.com/office/powerpoint/2010/main" val="3785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stores</a:t>
            </a:r>
            <a:r>
              <a:rPr lang="en-US" baseline="0" dirty="0" smtClean="0"/>
              <a:t> are distributed</a:t>
            </a:r>
          </a:p>
          <a:p>
            <a:r>
              <a:rPr lang="en-US" baseline="0" dirty="0" smtClean="0"/>
              <a:t>Or at least </a:t>
            </a:r>
            <a:r>
              <a:rPr lang="en-US" baseline="0" dirty="0" err="1" smtClean="0"/>
              <a:t>distributedly</a:t>
            </a:r>
            <a:r>
              <a:rPr lang="en-US" baseline="0" dirty="0" smtClean="0"/>
              <a:t> available</a:t>
            </a:r>
          </a:p>
          <a:p>
            <a:r>
              <a:rPr lang="en-US" baseline="0" dirty="0" smtClean="0"/>
              <a:t>They can be local or on cloud (latency is important)</a:t>
            </a:r>
          </a:p>
          <a:p>
            <a:endParaRPr lang="en-US" baseline="0" dirty="0" smtClean="0"/>
          </a:p>
          <a:p>
            <a:r>
              <a:rPr lang="en-US" baseline="0" dirty="0" smtClean="0"/>
              <a:t>Data in generic data store is still owned by only one </a:t>
            </a:r>
            <a:r>
              <a:rPr lang="en-US" baseline="0" dirty="0" err="1" smtClean="0"/>
              <a:t>microservice</a:t>
            </a:r>
            <a:r>
              <a:rPr lang="en-US" baseline="0" dirty="0" smtClean="0"/>
              <a:t> – no one can touch it</a:t>
            </a:r>
          </a:p>
          <a:p>
            <a:r>
              <a:rPr lang="en-US" baseline="0" dirty="0" smtClean="0"/>
              <a:t>Only in DWH and </a:t>
            </a:r>
            <a:r>
              <a:rPr lang="en-US" baseline="0" dirty="0" err="1" smtClean="0"/>
              <a:t>BigData</a:t>
            </a:r>
            <a:r>
              <a:rPr lang="en-US" baseline="0" dirty="0" smtClean="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24</a:t>
            </a:fld>
            <a:endParaRPr lang="nl-NL"/>
          </a:p>
        </p:txBody>
      </p:sp>
    </p:spTree>
    <p:extLst>
      <p:ext uri="{BB962C8B-B14F-4D97-AF65-F5344CB8AC3E}">
        <p14:creationId xmlns:p14="http://schemas.microsoft.com/office/powerpoint/2010/main" val="53074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27</a:t>
            </a:fld>
            <a:endParaRPr lang="nl-NL"/>
          </a:p>
        </p:txBody>
      </p:sp>
    </p:spTree>
    <p:extLst>
      <p:ext uri="{BB962C8B-B14F-4D97-AF65-F5344CB8AC3E}">
        <p14:creationId xmlns:p14="http://schemas.microsoft.com/office/powerpoint/2010/main" val="1969959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28</a:t>
            </a:fld>
            <a:endParaRPr lang="nl-NL"/>
          </a:p>
        </p:txBody>
      </p:sp>
    </p:spTree>
    <p:extLst>
      <p:ext uri="{BB962C8B-B14F-4D97-AF65-F5344CB8AC3E}">
        <p14:creationId xmlns:p14="http://schemas.microsoft.com/office/powerpoint/2010/main" val="303351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 and Run (Docker Containers)</a:t>
            </a:r>
          </a:p>
          <a:p>
            <a:pPr lvl="1"/>
            <a:r>
              <a:rPr lang="en-US" dirty="0" smtClean="0"/>
              <a:t>Distributed infrastructure (scalable and available)</a:t>
            </a:r>
          </a:p>
          <a:p>
            <a:pPr lvl="1"/>
            <a:r>
              <a:rPr lang="en-US" dirty="0" smtClean="0"/>
              <a:t>Hide infrastructure from DevOps teams</a:t>
            </a:r>
          </a:p>
          <a:p>
            <a:pPr lvl="1"/>
            <a:r>
              <a:rPr lang="en-US" dirty="0" smtClean="0"/>
              <a:t>Auto-healing</a:t>
            </a:r>
          </a:p>
          <a:p>
            <a:pPr lvl="1"/>
            <a:r>
              <a:rPr lang="en-US" dirty="0" smtClean="0"/>
              <a:t>Elastic Scale </a:t>
            </a:r>
          </a:p>
          <a:p>
            <a:pPr lvl="1"/>
            <a:r>
              <a:rPr lang="en-US" dirty="0" smtClean="0"/>
              <a:t>Wire up the micros – connect dynamically (service discovery)</a:t>
            </a:r>
          </a:p>
          <a:p>
            <a:pPr lvl="1"/>
            <a:r>
              <a:rPr lang="en-US" dirty="0" smtClean="0"/>
              <a:t>Load Balance</a:t>
            </a:r>
          </a:p>
          <a:p>
            <a:pPr lvl="1"/>
            <a:r>
              <a:rPr lang="en-US" dirty="0" smtClean="0"/>
              <a:t>Provide Persistent storage</a:t>
            </a:r>
          </a:p>
          <a:p>
            <a:pPr lvl="1"/>
            <a:r>
              <a:rPr lang="en-US" dirty="0" smtClean="0"/>
              <a:t>Rolling Upgrade</a:t>
            </a:r>
          </a:p>
          <a:p>
            <a:pPr lvl="1"/>
            <a:r>
              <a:rPr lang="en-US" dirty="0" smtClean="0"/>
              <a:t>Configuration &amp; Secret Management</a:t>
            </a:r>
          </a:p>
          <a:p>
            <a:pPr lvl="1"/>
            <a:r>
              <a:rPr lang="en-US" dirty="0" smtClean="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799382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 and Run (Docker Containers)</a:t>
            </a:r>
          </a:p>
          <a:p>
            <a:pPr lvl="1"/>
            <a:r>
              <a:rPr lang="en-US" dirty="0" smtClean="0"/>
              <a:t>Distributed infrastructure (scalable and available)</a:t>
            </a:r>
          </a:p>
          <a:p>
            <a:pPr lvl="1"/>
            <a:r>
              <a:rPr lang="en-US" dirty="0" smtClean="0"/>
              <a:t>Hide infrastructure from DevOps teams</a:t>
            </a:r>
          </a:p>
          <a:p>
            <a:pPr lvl="1"/>
            <a:r>
              <a:rPr lang="en-US" dirty="0" smtClean="0"/>
              <a:t>Auto-healing</a:t>
            </a:r>
          </a:p>
          <a:p>
            <a:pPr lvl="1"/>
            <a:r>
              <a:rPr lang="en-US" dirty="0" smtClean="0"/>
              <a:t>Elastic Scale </a:t>
            </a:r>
          </a:p>
          <a:p>
            <a:pPr lvl="1"/>
            <a:r>
              <a:rPr lang="en-US" dirty="0" smtClean="0"/>
              <a:t>Wire up the micros – connect dynamically (service discovery)</a:t>
            </a:r>
          </a:p>
          <a:p>
            <a:pPr lvl="1"/>
            <a:r>
              <a:rPr lang="en-US" dirty="0" smtClean="0"/>
              <a:t>Load Balance</a:t>
            </a:r>
          </a:p>
          <a:p>
            <a:pPr lvl="1"/>
            <a:r>
              <a:rPr lang="en-US" dirty="0" smtClean="0"/>
              <a:t>Provide Persistent storage</a:t>
            </a:r>
          </a:p>
          <a:p>
            <a:pPr lvl="1"/>
            <a:r>
              <a:rPr lang="en-US" dirty="0" smtClean="0"/>
              <a:t>Rolling Upgrade</a:t>
            </a:r>
          </a:p>
          <a:p>
            <a:pPr lvl="1"/>
            <a:r>
              <a:rPr lang="en-US" dirty="0" smtClean="0"/>
              <a:t>Configuration &amp; Secret Management</a:t>
            </a:r>
          </a:p>
          <a:p>
            <a:pPr lvl="1"/>
            <a:r>
              <a:rPr lang="en-US" dirty="0" smtClean="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35</a:t>
            </a:fld>
            <a:endParaRPr lang="nl-NL"/>
          </a:p>
        </p:txBody>
      </p:sp>
    </p:spTree>
    <p:extLst>
      <p:ext uri="{BB962C8B-B14F-4D97-AF65-F5344CB8AC3E}">
        <p14:creationId xmlns:p14="http://schemas.microsoft.com/office/powerpoint/2010/main" val="835692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Deploy and Run (Docker Containers)</a:t>
            </a:r>
          </a:p>
          <a:p>
            <a:pPr lvl="1"/>
            <a:r>
              <a:rPr lang="en-US" dirty="0" smtClean="0"/>
              <a:t>Distributed infrastructure (scalable and available)</a:t>
            </a:r>
          </a:p>
          <a:p>
            <a:pPr lvl="1"/>
            <a:r>
              <a:rPr lang="en-US" dirty="0" smtClean="0"/>
              <a:t>Hide infrastructure from DevOps teams</a:t>
            </a:r>
          </a:p>
          <a:p>
            <a:pPr lvl="1"/>
            <a:r>
              <a:rPr lang="en-US" dirty="0" smtClean="0"/>
              <a:t>Auto-healing</a:t>
            </a:r>
          </a:p>
          <a:p>
            <a:pPr lvl="1"/>
            <a:r>
              <a:rPr lang="en-US" dirty="0" smtClean="0"/>
              <a:t>Elastic Scale </a:t>
            </a:r>
          </a:p>
          <a:p>
            <a:pPr lvl="1"/>
            <a:r>
              <a:rPr lang="en-US" dirty="0" smtClean="0"/>
              <a:t>Wire up the micros – connect dynamically (service discovery)</a:t>
            </a:r>
          </a:p>
          <a:p>
            <a:pPr lvl="1"/>
            <a:r>
              <a:rPr lang="en-US" dirty="0" smtClean="0"/>
              <a:t>Load Balance</a:t>
            </a:r>
          </a:p>
          <a:p>
            <a:pPr lvl="1"/>
            <a:r>
              <a:rPr lang="en-US" dirty="0" smtClean="0"/>
              <a:t>Provide Persistent storage</a:t>
            </a:r>
          </a:p>
          <a:p>
            <a:pPr lvl="1"/>
            <a:r>
              <a:rPr lang="en-US" dirty="0" smtClean="0"/>
              <a:t>Rolling Upgrade</a:t>
            </a:r>
          </a:p>
          <a:p>
            <a:pPr lvl="1"/>
            <a:r>
              <a:rPr lang="en-US" dirty="0" smtClean="0"/>
              <a:t>Configuration &amp; Secret Management</a:t>
            </a:r>
          </a:p>
          <a:p>
            <a:pPr lvl="1"/>
            <a:r>
              <a:rPr lang="en-US" dirty="0" smtClean="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36</a:t>
            </a:fld>
            <a:endParaRPr lang="nl-NL"/>
          </a:p>
        </p:txBody>
      </p:sp>
    </p:spTree>
    <p:extLst>
      <p:ext uri="{BB962C8B-B14F-4D97-AF65-F5344CB8AC3E}">
        <p14:creationId xmlns:p14="http://schemas.microsoft.com/office/powerpoint/2010/main" val="42227776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29-May-18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29-May-18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29-May-18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29-May-18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29-May-18</a:t>
            </a:fld>
            <a:endParaRPr lang="nl-NL"/>
          </a:p>
        </p:txBody>
      </p:sp>
      <p:sp>
        <p:nvSpPr>
          <p:cNvPr id="3" name="Footer Placeholder 2"/>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0806996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29-5-2018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700860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29-May-18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29-May-18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29-May-18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29-May-18</a:t>
            </a:fld>
            <a:endParaRPr lang="nl-NL"/>
          </a:p>
        </p:txBody>
      </p:sp>
      <p:sp>
        <p:nvSpPr>
          <p:cNvPr id="8" name="Footer Placeholder 7"/>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29-May-18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29-May-18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63" Type="http://schemas.openxmlformats.org/officeDocument/2006/relationships/image" Target="../media/image5.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9" Type="http://schemas.openxmlformats.org/officeDocument/2006/relationships/slideLayout" Target="../slideLayouts/slideLayout46.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61" Type="http://schemas.openxmlformats.org/officeDocument/2006/relationships/slideLayout" Target="../slideLayouts/slideLayout78.xml"/><Relationship Id="rId19" Type="http://schemas.openxmlformats.org/officeDocument/2006/relationships/slideLayout" Target="../slideLayouts/slideLayout3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image" Target="../media/image6.png"/><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10" Type="http://schemas.openxmlformats.org/officeDocument/2006/relationships/slideLayout" Target="../slideLayouts/slideLayout27.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29-May-18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0" r:id="rId16"/>
    <p:sldLayoutId id="2147483761"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27.jpe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7.png"/><Relationship Id="rId26" Type="http://schemas.microsoft.com/office/2007/relationships/hdphoto" Target="../media/hdphoto2.wdp"/><Relationship Id="rId3" Type="http://schemas.openxmlformats.org/officeDocument/2006/relationships/image" Target="../media/image34.png"/><Relationship Id="rId21" Type="http://schemas.openxmlformats.org/officeDocument/2006/relationships/image" Target="../media/image28.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6.png"/><Relationship Id="rId25" Type="http://schemas.openxmlformats.org/officeDocument/2006/relationships/image" Target="../media/image53.png"/><Relationship Id="rId2" Type="http://schemas.openxmlformats.org/officeDocument/2006/relationships/notesSlide" Target="../notesSlides/notesSlide6.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2.jpg"/><Relationship Id="rId5" Type="http://schemas.openxmlformats.org/officeDocument/2006/relationships/image" Target="../media/image36.jpeg"/><Relationship Id="rId15" Type="http://schemas.openxmlformats.org/officeDocument/2006/relationships/image" Target="../media/image31.png"/><Relationship Id="rId23" Type="http://schemas.openxmlformats.org/officeDocument/2006/relationships/image" Target="../media/image51.jpeg"/><Relationship Id="rId10" Type="http://schemas.openxmlformats.org/officeDocument/2006/relationships/image" Target="../media/image41.png"/><Relationship Id="rId19"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40.png"/><Relationship Id="rId14" Type="http://schemas.microsoft.com/office/2007/relationships/hdphoto" Target="../media/hdphoto1.wdp"/><Relationship Id="rId22"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pn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9.tiff"/></Relationships>
</file>

<file path=ppt/slides/_rels/slide4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cloud.oracle.com/en_US/containers"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29.png"/><Relationship Id="rId4" Type="http://schemas.openxmlformats.org/officeDocument/2006/relationships/image" Target="../media/image63.jpeg"/></Relationships>
</file>

<file path=ppt/slides/_rels/slide5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57.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3.jpeg"/><Relationship Id="rId7"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29.png"/><Relationship Id="rId4" Type="http://schemas.openxmlformats.org/officeDocument/2006/relationships/image" Target="../media/image67.jpeg"/></Relationships>
</file>

<file path=ppt/slides/_rels/slide5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png"/><Relationship Id="rId1" Type="http://schemas.openxmlformats.org/officeDocument/2006/relationships/slideLayout" Target="../slideLayouts/slideLayout5.xml"/><Relationship Id="rId4" Type="http://schemas.openxmlformats.org/officeDocument/2006/relationships/image" Target="../media/image72.tiff"/></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jpeg"/><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jpeg"/><Relationship Id="rId7" Type="http://schemas.openxmlformats.org/officeDocument/2006/relationships/image" Target="../media/image81.gif"/><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jpeg"/><Relationship Id="rId4" Type="http://schemas.openxmlformats.org/officeDocument/2006/relationships/image" Target="../media/image78.jpeg"/><Relationship Id="rId9" Type="http://schemas.openxmlformats.org/officeDocument/2006/relationships/image" Target="../media/image83.jpeg"/></Relationships>
</file>

<file path=ppt/slides/_rels/slide6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5.png"/><Relationship Id="rId9" Type="http://schemas.openxmlformats.org/officeDocument/2006/relationships/image" Target="../media/image92.png"/></Relationships>
</file>

<file path=ppt/slides/_rels/slide64.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97.png"/><Relationship Id="rId4" Type="http://schemas.openxmlformats.org/officeDocument/2006/relationships/image" Target="../media/image96.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8.gif"/><Relationship Id="rId4" Type="http://schemas.openxmlformats.org/officeDocument/2006/relationships/image" Target="../media/image96.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110.png"/><Relationship Id="rId4" Type="http://schemas.openxmlformats.org/officeDocument/2006/relationships/image" Target="../media/image72.tiff"/></Relationships>
</file>

<file path=ppt/slides/_rels/slide7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13.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0.png"/><Relationship Id="rId18" Type="http://schemas.openxmlformats.org/officeDocument/2006/relationships/image" Target="../media/image122.png"/><Relationship Id="rId3" Type="http://schemas.openxmlformats.org/officeDocument/2006/relationships/image" Target="../media/image114.tiff"/><Relationship Id="rId21" Type="http://schemas.openxmlformats.org/officeDocument/2006/relationships/image" Target="../media/image125.png"/><Relationship Id="rId7" Type="http://schemas.openxmlformats.org/officeDocument/2006/relationships/image" Target="../media/image111.png"/><Relationship Id="rId12" Type="http://schemas.openxmlformats.org/officeDocument/2006/relationships/image" Target="../media/image117.png"/><Relationship Id="rId17" Type="http://schemas.openxmlformats.org/officeDocument/2006/relationships/image" Target="../media/image121.png"/><Relationship Id="rId2" Type="http://schemas.openxmlformats.org/officeDocument/2006/relationships/image" Target="../media/image85.png"/><Relationship Id="rId16" Type="http://schemas.openxmlformats.org/officeDocument/2006/relationships/image" Target="../media/image120.png"/><Relationship Id="rId20" Type="http://schemas.openxmlformats.org/officeDocument/2006/relationships/image" Target="../media/image124.png"/><Relationship Id="rId1" Type="http://schemas.openxmlformats.org/officeDocument/2006/relationships/slideLayout" Target="../slideLayouts/slideLayout5.xml"/><Relationship Id="rId6" Type="http://schemas.openxmlformats.org/officeDocument/2006/relationships/image" Target="../media/image110.png"/><Relationship Id="rId11" Type="http://schemas.openxmlformats.org/officeDocument/2006/relationships/image" Target="../media/image116.png"/><Relationship Id="rId5" Type="http://schemas.openxmlformats.org/officeDocument/2006/relationships/image" Target="../media/image70.png"/><Relationship Id="rId15" Type="http://schemas.openxmlformats.org/officeDocument/2006/relationships/image" Target="../media/image119.png"/><Relationship Id="rId10" Type="http://schemas.openxmlformats.org/officeDocument/2006/relationships/image" Target="../media/image115.jpeg"/><Relationship Id="rId19" Type="http://schemas.openxmlformats.org/officeDocument/2006/relationships/image" Target="../media/image123.jpeg"/><Relationship Id="rId4" Type="http://schemas.openxmlformats.org/officeDocument/2006/relationships/image" Target="../media/image75.png"/><Relationship Id="rId9" Type="http://schemas.openxmlformats.org/officeDocument/2006/relationships/image" Target="../media/image39.png"/><Relationship Id="rId14" Type="http://schemas.openxmlformats.org/officeDocument/2006/relationships/image" Target="../media/image118.png"/><Relationship Id="rId22" Type="http://schemas.openxmlformats.org/officeDocument/2006/relationships/image" Target="../media/image126.png"/></Relationships>
</file>

<file path=ppt/slides/_rels/slide8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134.tiff"/><Relationship Id="rId18" Type="http://schemas.openxmlformats.org/officeDocument/2006/relationships/image" Target="../media/image116.png"/><Relationship Id="rId3" Type="http://schemas.openxmlformats.org/officeDocument/2006/relationships/image" Target="../media/image128.tiff"/><Relationship Id="rId21" Type="http://schemas.openxmlformats.org/officeDocument/2006/relationships/image" Target="../media/image111.png"/><Relationship Id="rId7" Type="http://schemas.openxmlformats.org/officeDocument/2006/relationships/image" Target="../media/image130.tiff"/><Relationship Id="rId12" Type="http://schemas.openxmlformats.org/officeDocument/2006/relationships/image" Target="../media/image133.tiff"/><Relationship Id="rId17" Type="http://schemas.openxmlformats.org/officeDocument/2006/relationships/image" Target="../media/image110.png"/><Relationship Id="rId2" Type="http://schemas.openxmlformats.org/officeDocument/2006/relationships/image" Target="../media/image127.tiff"/><Relationship Id="rId16" Type="http://schemas.openxmlformats.org/officeDocument/2006/relationships/image" Target="../media/image71.gif"/><Relationship Id="rId20" Type="http://schemas.openxmlformats.org/officeDocument/2006/relationships/image" Target="../media/image123.jpeg"/><Relationship Id="rId1" Type="http://schemas.openxmlformats.org/officeDocument/2006/relationships/slideLayout" Target="../slideLayouts/slideLayout5.xml"/><Relationship Id="rId6" Type="http://schemas.openxmlformats.org/officeDocument/2006/relationships/image" Target="../media/image129.png"/><Relationship Id="rId11" Type="http://schemas.openxmlformats.org/officeDocument/2006/relationships/image" Target="../media/image132.png"/><Relationship Id="rId5" Type="http://schemas.openxmlformats.org/officeDocument/2006/relationships/image" Target="../media/image34.png"/><Relationship Id="rId15" Type="http://schemas.openxmlformats.org/officeDocument/2006/relationships/image" Target="../media/image136.tiff"/><Relationship Id="rId23" Type="http://schemas.openxmlformats.org/officeDocument/2006/relationships/image" Target="../media/image70.png"/><Relationship Id="rId10" Type="http://schemas.openxmlformats.org/officeDocument/2006/relationships/image" Target="../media/image131.png"/><Relationship Id="rId19" Type="http://schemas.openxmlformats.org/officeDocument/2006/relationships/image" Target="../media/image120.png"/><Relationship Id="rId4" Type="http://schemas.openxmlformats.org/officeDocument/2006/relationships/image" Target="../media/image114.tiff"/><Relationship Id="rId9" Type="http://schemas.openxmlformats.org/officeDocument/2006/relationships/image" Target="../media/image87.png"/><Relationship Id="rId14" Type="http://schemas.openxmlformats.org/officeDocument/2006/relationships/image" Target="../media/image135.tiff"/><Relationship Id="rId22" Type="http://schemas.openxmlformats.org/officeDocument/2006/relationships/image" Target="../media/image85.png"/></Relationships>
</file>

<file path=ppt/slides/_rels/slide8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7.png"/><Relationship Id="rId7" Type="http://schemas.openxmlformats.org/officeDocument/2006/relationships/hyperlink" Target="mailto:info@amis.nl"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141.png"/><Relationship Id="rId5" Type="http://schemas.openxmlformats.org/officeDocument/2006/relationships/hyperlink" Target="mailto:lucas.jellema@amis.nl" TargetMode="External"/><Relationship Id="rId10" Type="http://schemas.openxmlformats.org/officeDocument/2006/relationships/image" Target="../media/image140.png"/><Relationship Id="rId4" Type="http://schemas.openxmlformats.org/officeDocument/2006/relationships/hyperlink" Target="http://technology.amis.nl/" TargetMode="External"/><Relationship Id="rId9" Type="http://schemas.openxmlformats.org/officeDocument/2006/relationships/image" Target="../media/image1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Introduction to the Oracle Cloud </a:t>
            </a:r>
            <a:r>
              <a:rPr lang="en-US" dirty="0" err="1"/>
              <a:t>Microservices</a:t>
            </a:r>
            <a:r>
              <a:rPr lang="en-US" dirty="0"/>
              <a:t> </a:t>
            </a:r>
            <a:r>
              <a:rPr lang="en-US" dirty="0" smtClean="0"/>
              <a:t>Platform</a:t>
            </a:r>
            <a:br>
              <a:rPr lang="en-US" dirty="0" smtClean="0"/>
            </a:br>
            <a:r>
              <a:rPr lang="en-US" dirty="0" smtClean="0"/>
              <a:t/>
            </a:r>
            <a:br>
              <a:rPr lang="en-US" dirty="0" smtClean="0"/>
            </a:br>
            <a:r>
              <a:rPr lang="en-US" sz="2400" dirty="0" smtClean="0"/>
              <a:t>open, manageable, polyglot and scalable</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smtClean="0"/>
              <a:t>On what would be and still can be…</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smtClean="0"/>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4433906" cy="400110"/>
          </a:xfrm>
          <a:prstGeom prst="rect">
            <a:avLst/>
          </a:prstGeom>
          <a:noFill/>
        </p:spPr>
        <p:txBody>
          <a:bodyPr wrap="none" lIns="0" tIns="0" rIns="0" bIns="0" rtlCol="0">
            <a:spAutoFit/>
          </a:bodyPr>
          <a:lstStyle/>
          <a:p>
            <a:r>
              <a:rPr lang="en-US" sz="1300" dirty="0" smtClean="0"/>
              <a:t>Lucas Jellema, CTO of AMIS</a:t>
            </a:r>
          </a:p>
          <a:p>
            <a:r>
              <a:rPr lang="en-US" sz="1300" dirty="0" smtClean="0"/>
              <a:t>nlOUG Tech Experience 2018, Amersfoort, The Netherlands</a:t>
            </a:r>
            <a:endParaRPr lang="nl-NL" sz="1300" dirty="0" err="1" smtClean="0"/>
          </a:p>
        </p:txBody>
      </p:sp>
      <p:pic>
        <p:nvPicPr>
          <p:cNvPr id="1026" name="Picture 2" descr="nl Oracle User 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684" y="134363"/>
            <a:ext cx="1609878" cy="56915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60" y="1916705"/>
            <a:ext cx="3824723" cy="21265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pbs.twimg.com/media/DLVg_ATV4AA9Sg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5856" y="1270618"/>
            <a:ext cx="2059867" cy="15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smtClean="0"/>
              <a:t>What?</a:t>
            </a:r>
            <a:endParaRPr lang="nl-NL" sz="88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897560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Tree>
    <p:extLst>
      <p:ext uri="{BB962C8B-B14F-4D97-AF65-F5344CB8AC3E}">
        <p14:creationId xmlns:p14="http://schemas.microsoft.com/office/powerpoint/2010/main" val="12764344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r>
            <a:br>
              <a:rPr lang="nl-NL" dirty="0"/>
            </a:b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25" name="TextBox 24"/>
          <p:cNvSpPr txBox="1"/>
          <p:nvPr/>
        </p:nvSpPr>
        <p:spPr>
          <a:xfrm>
            <a:off x="3558377" y="1354271"/>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26" name="TextBox 25"/>
          <p:cNvSpPr txBox="1"/>
          <p:nvPr/>
        </p:nvSpPr>
        <p:spPr>
          <a:xfrm>
            <a:off x="2205361"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462848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r>
            <a:br>
              <a:rPr lang="nl-NL" dirty="0"/>
            </a:b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27" name="Oval 26"/>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28" name="TextBox 27"/>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29" name="TextBox 2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30" name="Straight Connector 29"/>
          <p:cNvCxnSpPr>
            <a:stCxn id="27" idx="2"/>
            <a:endCxn id="27"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82915" y="1555283"/>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32" name="Freeform 3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3" name="TextBox 32"/>
          <p:cNvSpPr txBox="1"/>
          <p:nvPr/>
        </p:nvSpPr>
        <p:spPr>
          <a:xfrm>
            <a:off x="1948813"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34" name="Group 33"/>
          <p:cNvGrpSpPr/>
          <p:nvPr/>
        </p:nvGrpSpPr>
        <p:grpSpPr>
          <a:xfrm>
            <a:off x="5430955" y="2002000"/>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306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4.81481E-6 L 0.13836 0.0003 " pathEditMode="relative" rAng="0" ptsTypes="AA">
                                      <p:cBhvr>
                                        <p:cTn id="6" dur="2000" fill="hold"/>
                                        <p:tgtEl>
                                          <p:spTgt spid="27"/>
                                        </p:tgtEl>
                                        <p:attrNameLst>
                                          <p:attrName>ppt_x</p:attrName>
                                          <p:attrName>ppt_y</p:attrName>
                                        </p:attrNameLst>
                                      </p:cBhvr>
                                      <p:rCtr x="6910" y="0"/>
                                    </p:animMotion>
                                  </p:childTnLst>
                                </p:cTn>
                              </p:par>
                              <p:par>
                                <p:cTn id="7" presetID="42" presetClass="path" presetSubtype="0" accel="50000" decel="50000" fill="hold" nodeType="withEffect">
                                  <p:stCondLst>
                                    <p:cond delay="0"/>
                                  </p:stCondLst>
                                  <p:childTnLst>
                                    <p:animMotion origin="layout" path="M 3.05556E-6 4.81481E-6 L -0.18907 0.0003 " pathEditMode="relative" rAng="0" ptsTypes="AA">
                                      <p:cBhvr>
                                        <p:cTn id="8" dur="2000" fill="hold"/>
                                        <p:tgtEl>
                                          <p:spTgt spid="34"/>
                                        </p:tgtEl>
                                        <p:attrNameLst>
                                          <p:attrName>ppt_x</p:attrName>
                                          <p:attrName>ppt_y</p:attrName>
                                        </p:attrNameLst>
                                      </p:cBhvr>
                                      <p:rCtr x="-9462" y="0"/>
                                    </p:animMotion>
                                  </p:childTnLst>
                                </p:cTn>
                              </p:par>
                              <p:par>
                                <p:cTn id="9" presetID="10" presetClass="exit" presetSubtype="0" fill="hold" grpId="0" nodeType="withEffect">
                                  <p:stCondLst>
                                    <p:cond delay="1000"/>
                                  </p:stCondLst>
                                  <p:childTnLst>
                                    <p:animEffect transition="out" filter="fade">
                                      <p:cBhvr>
                                        <p:cTn id="10" dur="500"/>
                                        <p:tgtEl>
                                          <p:spTgt spid="28"/>
                                        </p:tgtEl>
                                      </p:cBhvr>
                                    </p:animEffect>
                                    <p:set>
                                      <p:cBhvr>
                                        <p:cTn id="11" dur="1" fill="hold">
                                          <p:stCondLst>
                                            <p:cond delay="499"/>
                                          </p:stCondLst>
                                        </p:cTn>
                                        <p:tgtEl>
                                          <p:spTgt spid="28"/>
                                        </p:tgtEl>
                                        <p:attrNameLst>
                                          <p:attrName>style.visibility</p:attrName>
                                        </p:attrNameLst>
                                      </p:cBhvr>
                                      <p:to>
                                        <p:strVal val="hidden"/>
                                      </p:to>
                                    </p:set>
                                  </p:childTnLst>
                                </p:cTn>
                              </p:par>
                              <p:par>
                                <p:cTn id="12" presetID="10" presetClass="exit" presetSubtype="0" fill="hold" grpId="0" nodeType="withEffect">
                                  <p:stCondLst>
                                    <p:cond delay="100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par>
                                <p:cTn id="15" presetID="10" presetClass="exit" presetSubtype="0" fill="hold" nodeType="withEffect">
                                  <p:stCondLst>
                                    <p:cond delay="100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42" fontAlgn="base" hangingPunct="0">
              <a:spcAft>
                <a:spcPct val="0"/>
              </a:spcAft>
            </a:pPr>
            <a:r>
              <a:rPr lang="nl-NL" dirty="0" err="1" smtClean="0"/>
              <a:t>DevOps</a:t>
            </a:r>
            <a:r>
              <a:rPr lang="nl-NL" dirty="0" smtClean="0"/>
              <a:t> </a:t>
            </a:r>
            <a:r>
              <a:rPr lang="nl-NL" dirty="0"/>
              <a:t>team </a:t>
            </a:r>
            <a:r>
              <a:rPr lang="nl-NL" dirty="0" err="1"/>
              <a:t>owns</a:t>
            </a:r>
            <a:r>
              <a:rPr lang="nl-NL" dirty="0"/>
              <a:t> </a:t>
            </a:r>
            <a:r>
              <a:rPr lang="nl-NL" dirty="0" err="1"/>
              <a:t>and</a:t>
            </a:r>
            <a:r>
              <a:rPr lang="nl-NL" dirty="0"/>
              <a:t> runs </a:t>
            </a:r>
            <a:br>
              <a:rPr lang="nl-NL" dirty="0"/>
            </a:br>
            <a:r>
              <a:rPr lang="nl-NL" dirty="0"/>
              <a:t> </a:t>
            </a:r>
            <a:r>
              <a:rPr lang="nl-NL" dirty="0" err="1"/>
              <a:t>one</a:t>
            </a:r>
            <a:r>
              <a:rPr lang="nl-NL" dirty="0"/>
              <a:t> (or more) </a:t>
            </a:r>
            <a:r>
              <a:rPr lang="nl-NL" dirty="0" err="1"/>
              <a:t>products</a:t>
            </a:r>
            <a:endParaRPr lang="fr-FR" dirty="0"/>
          </a:p>
        </p:txBody>
      </p:sp>
      <p:sp>
        <p:nvSpPr>
          <p:cNvPr id="3" name="Content Placeholder 2"/>
          <p:cNvSpPr>
            <a:spLocks noGrp="1"/>
          </p:cNvSpPr>
          <p:nvPr>
            <p:ph idx="1"/>
          </p:nvPr>
        </p:nvSpPr>
        <p:spPr/>
        <p:txBody>
          <a:bodyPr/>
          <a:lstStyle/>
          <a:p>
            <a:endParaRPr lang="nl-NL"/>
          </a:p>
        </p:txBody>
      </p:sp>
      <p:grpSp>
        <p:nvGrpSpPr>
          <p:cNvPr id="18" name="Group 17"/>
          <p:cNvGrpSpPr/>
          <p:nvPr/>
        </p:nvGrpSpPr>
        <p:grpSpPr>
          <a:xfrm>
            <a:off x="3695727" y="2002000"/>
            <a:ext cx="1752547" cy="1503172"/>
            <a:chOff x="5430981" y="2001982"/>
            <a:chExt cx="1752600" cy="1503218"/>
          </a:xfrm>
        </p:grpSpPr>
        <p:sp>
          <p:nvSpPr>
            <p:cNvPr id="19" name="Oval 18"/>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0" name="TextBox 19"/>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1" name="TextBox 20"/>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2" name="Straight Connector 21"/>
            <p:cNvCxnSpPr>
              <a:stCxn id="19" idx="2"/>
              <a:endCxn id="19"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spTree>
    <p:extLst>
      <p:ext uri="{BB962C8B-B14F-4D97-AF65-F5344CB8AC3E}">
        <p14:creationId xmlns:p14="http://schemas.microsoft.com/office/powerpoint/2010/main" val="3452488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xfrm>
            <a:off x="720117" y="288071"/>
            <a:ext cx="7559782" cy="503984"/>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en-US" sz="2847" dirty="0"/>
              <a:t>Multiple products from multiple teams  run on a shared generic infrastructure</a:t>
            </a:r>
            <a:endParaRPr lang="fr-FR" sz="2847" dirty="0"/>
          </a:p>
        </p:txBody>
      </p:sp>
      <p:sp>
        <p:nvSpPr>
          <p:cNvPr id="3" name="Content Placeholder 2"/>
          <p:cNvSpPr>
            <a:spLocks noGrp="1"/>
          </p:cNvSpPr>
          <p:nvPr>
            <p:ph idx="1"/>
          </p:nvPr>
        </p:nvSpPr>
        <p:spPr/>
        <p:txBody>
          <a:bodyPr/>
          <a:lstStyle/>
          <a:p>
            <a:endParaRPr lang="nl-NL"/>
          </a:p>
        </p:txBody>
      </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grpSp>
        <p:nvGrpSpPr>
          <p:cNvPr id="15" name="Group 14"/>
          <p:cNvGrpSpPr/>
          <p:nvPr/>
        </p:nvGrpSpPr>
        <p:grpSpPr>
          <a:xfrm>
            <a:off x="5574468" y="1994647"/>
            <a:ext cx="1752547" cy="1503172"/>
            <a:chOff x="5430981" y="2001982"/>
            <a:chExt cx="1752600" cy="1503218"/>
          </a:xfrm>
        </p:grpSpPr>
        <p:sp>
          <p:nvSpPr>
            <p:cNvPr id="16" name="Oval 15"/>
            <p:cNvSpPr/>
            <p:nvPr/>
          </p:nvSpPr>
          <p:spPr>
            <a:xfrm>
              <a:off x="5430981" y="2001982"/>
              <a:ext cx="1752600" cy="150321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1800"/>
            </a:p>
          </p:txBody>
        </p:sp>
        <p:sp>
          <p:nvSpPr>
            <p:cNvPr id="17" name="TextBox 16"/>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7" name="TextBox 2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8" name="Straight Connector 27"/>
            <p:cNvCxnSpPr>
              <a:stCxn id="16" idx="2"/>
              <a:endCxn id="16" idx="6"/>
            </p:cNvCxnSpPr>
            <p:nvPr/>
          </p:nvCxnSpPr>
          <p:spPr>
            <a:xfrm>
              <a:off x="5430981" y="2753591"/>
              <a:ext cx="1752600" cy="0"/>
            </a:xfrm>
            <a:prstGeom prst="line">
              <a:avLst/>
            </a:prstGeom>
            <a:ln/>
          </p:spPr>
          <p:style>
            <a:lnRef idx="1">
              <a:schemeClr val="accent3"/>
            </a:lnRef>
            <a:fillRef idx="0">
              <a:schemeClr val="accent3"/>
            </a:fillRef>
            <a:effectRef idx="0">
              <a:schemeClr val="accent3"/>
            </a:effectRef>
            <a:fontRef idx="minor">
              <a:schemeClr val="tx1"/>
            </a:fontRef>
          </p:style>
        </p:cxnSp>
      </p:grpSp>
      <p:grpSp>
        <p:nvGrpSpPr>
          <p:cNvPr id="29" name="Group 28"/>
          <p:cNvGrpSpPr/>
          <p:nvPr/>
        </p:nvGrpSpPr>
        <p:grpSpPr>
          <a:xfrm>
            <a:off x="7453211" y="1987293"/>
            <a:ext cx="1752547" cy="1503172"/>
            <a:chOff x="5430981" y="2001982"/>
            <a:chExt cx="1752600" cy="1503218"/>
          </a:xfrm>
        </p:grpSpPr>
        <p:sp>
          <p:nvSpPr>
            <p:cNvPr id="30" name="Oval 29"/>
            <p:cNvSpPr/>
            <p:nvPr/>
          </p:nvSpPr>
          <p:spPr>
            <a:xfrm>
              <a:off x="5430981" y="2001982"/>
              <a:ext cx="1752600" cy="1503218"/>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800"/>
            </a:p>
          </p:txBody>
        </p:sp>
        <p:sp>
          <p:nvSpPr>
            <p:cNvPr id="31" name="TextBox 3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2" name="TextBox 3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3" name="Straight Connector 32"/>
            <p:cNvCxnSpPr>
              <a:stCxn id="30" idx="2"/>
              <a:endCxn id="30" idx="6"/>
            </p:cNvCxnSpPr>
            <p:nvPr/>
          </p:nvCxnSpPr>
          <p:spPr>
            <a:xfrm>
              <a:off x="5430981" y="2753591"/>
              <a:ext cx="1752600" cy="0"/>
            </a:xfrm>
            <a:prstGeom prst="line">
              <a:avLst/>
            </a:prstGeom>
            <a:ln/>
          </p:spPr>
          <p:style>
            <a:lnRef idx="1">
              <a:schemeClr val="accent4"/>
            </a:lnRef>
            <a:fillRef idx="0">
              <a:schemeClr val="accent4"/>
            </a:fillRef>
            <a:effectRef idx="0">
              <a:schemeClr val="accent4"/>
            </a:effectRef>
            <a:fontRef idx="minor">
              <a:schemeClr val="tx1"/>
            </a:fontRef>
          </p:style>
        </p:cxnSp>
      </p:grpSp>
      <p:grpSp>
        <p:nvGrpSpPr>
          <p:cNvPr id="34" name="Group 33"/>
          <p:cNvGrpSpPr/>
          <p:nvPr/>
        </p:nvGrpSpPr>
        <p:grpSpPr>
          <a:xfrm>
            <a:off x="1770911" y="2016549"/>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9" name="Group 38"/>
          <p:cNvGrpSpPr/>
          <p:nvPr/>
        </p:nvGrpSpPr>
        <p:grpSpPr>
          <a:xfrm>
            <a:off x="-107830" y="2039732"/>
            <a:ext cx="1752547" cy="1503172"/>
            <a:chOff x="5430981" y="2001982"/>
            <a:chExt cx="1752600" cy="1503218"/>
          </a:xfrm>
        </p:grpSpPr>
        <p:sp>
          <p:nvSpPr>
            <p:cNvPr id="40" name="Oval 39"/>
            <p:cNvSpPr/>
            <p:nvPr/>
          </p:nvSpPr>
          <p:spPr>
            <a:xfrm>
              <a:off x="5430981" y="2001982"/>
              <a:ext cx="1752600" cy="150321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800"/>
            </a:p>
          </p:txBody>
        </p:sp>
        <p:sp>
          <p:nvSpPr>
            <p:cNvPr id="41" name="TextBox 4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2" name="TextBox 4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3" name="Straight Connector 42"/>
            <p:cNvCxnSpPr>
              <a:stCxn id="40" idx="2"/>
              <a:endCxn id="40" idx="6"/>
            </p:cNvCxnSpPr>
            <p:nvPr/>
          </p:nvCxnSpPr>
          <p:spPr>
            <a:xfrm>
              <a:off x="5430981" y="2753591"/>
              <a:ext cx="1752600" cy="0"/>
            </a:xfrm>
            <a:prstGeom prst="line">
              <a:avLst/>
            </a:prstGeom>
            <a:ln/>
          </p:spPr>
          <p:style>
            <a:lnRef idx="1">
              <a:schemeClr val="accent6"/>
            </a:lnRef>
            <a:fillRef idx="0">
              <a:schemeClr val="accent6"/>
            </a:fillRef>
            <a:effectRef idx="0">
              <a:schemeClr val="accent6"/>
            </a:effectRef>
            <a:fontRef idx="minor">
              <a:schemeClr val="tx1"/>
            </a:fontRef>
          </p:style>
        </p:cxnSp>
      </p:grpSp>
      <p:grpSp>
        <p:nvGrpSpPr>
          <p:cNvPr id="44" name="Group 43"/>
          <p:cNvGrpSpPr/>
          <p:nvPr/>
        </p:nvGrpSpPr>
        <p:grpSpPr>
          <a:xfrm>
            <a:off x="3695727" y="2002000"/>
            <a:ext cx="1752547" cy="1503172"/>
            <a:chOff x="5430981" y="2001982"/>
            <a:chExt cx="1752600" cy="1503218"/>
          </a:xfrm>
        </p:grpSpPr>
        <p:sp>
          <p:nvSpPr>
            <p:cNvPr id="45" name="Oval 4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46" name="TextBox 4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7" name="TextBox 4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8" name="Straight Connector 47"/>
            <p:cNvCxnSpPr>
              <a:stCxn id="45" idx="2"/>
              <a:endCxn id="4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5578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510" y="3063603"/>
            <a:ext cx="7784371" cy="581613"/>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fr-FR" i="1" dirty="0"/>
              <a:t>App plus </a:t>
            </a:r>
            <a:r>
              <a:rPr lang="fr-FR" i="1" dirty="0" err="1"/>
              <a:t>platform</a:t>
            </a:r>
            <a:r>
              <a:rPr lang="fr-FR" i="1" dirty="0"/>
              <a:t> </a:t>
            </a:r>
            <a:r>
              <a:rPr lang="fr-FR" i="1" dirty="0" smtClean="0"/>
              <a:t/>
            </a:r>
            <a:br>
              <a:rPr lang="fr-FR" i="1" dirty="0" smtClean="0"/>
            </a:br>
            <a:r>
              <a:rPr lang="fr-FR" i="1" dirty="0" err="1" smtClean="0"/>
              <a:t>under</a:t>
            </a:r>
            <a:r>
              <a:rPr lang="fr-FR" i="1" dirty="0" smtClean="0"/>
              <a:t> </a:t>
            </a:r>
            <a:r>
              <a:rPr lang="fr-FR" i="1" dirty="0" err="1"/>
              <a:t>DevOps</a:t>
            </a:r>
            <a:r>
              <a:rPr lang="fr-FR" i="1" dirty="0"/>
              <a:t/>
            </a:r>
            <a:br>
              <a:rPr lang="fr-FR" i="1" dirty="0"/>
            </a:br>
            <a:r>
              <a:rPr lang="fr-FR" i="1" dirty="0"/>
              <a:t>  == </a:t>
            </a:r>
            <a:r>
              <a:rPr lang="fr-FR" i="1" dirty="0" err="1"/>
              <a:t>Microservice</a:t>
            </a:r>
            <a:endParaRPr lang="fr-FR" i="1" dirty="0"/>
          </a:p>
        </p:txBody>
      </p:sp>
      <p:grpSp>
        <p:nvGrpSpPr>
          <p:cNvPr id="15" name="Group 14"/>
          <p:cNvGrpSpPr/>
          <p:nvPr/>
        </p:nvGrpSpPr>
        <p:grpSpPr>
          <a:xfrm>
            <a:off x="4251388" y="1300147"/>
            <a:ext cx="4743622" cy="1320424"/>
            <a:chOff x="-107973" y="1987274"/>
            <a:chExt cx="9313871" cy="2230307"/>
          </a:xfrm>
        </p:grpSpPr>
        <p:sp>
          <p:nvSpPr>
            <p:cNvPr id="16" name="Oval 15"/>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17" name="Oval 16"/>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27" name="Oval 26"/>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28" name="Oval 27"/>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29" name="Oval 28"/>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30" name="Rectangle 29"/>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dirty="0"/>
            </a:p>
          </p:txBody>
        </p:sp>
        <p:sp>
          <p:nvSpPr>
            <p:cNvPr id="31" name="TextBox 30"/>
            <p:cNvSpPr txBox="1"/>
            <p:nvPr/>
          </p:nvSpPr>
          <p:spPr>
            <a:xfrm>
              <a:off x="1901343" y="3816074"/>
              <a:ext cx="5108889" cy="337910"/>
            </a:xfrm>
            <a:prstGeom prst="rect">
              <a:avLst/>
            </a:prstGeom>
            <a:noFill/>
          </p:spPr>
          <p:txBody>
            <a:bodyPr wrap="none" rtlCol="0">
              <a:spAutoFit/>
            </a:bodyPr>
            <a:lstStyle/>
            <a:p>
              <a:r>
                <a:rPr lang="en-US" sz="700" dirty="0"/>
                <a:t>Generic Infrastructure Platform for running DevOps Products</a:t>
              </a:r>
              <a:endParaRPr lang="nl-NL" sz="700" dirty="0"/>
            </a:p>
          </p:txBody>
        </p:sp>
      </p:grpSp>
      <p:sp>
        <p:nvSpPr>
          <p:cNvPr id="32" name="TextBox 31"/>
          <p:cNvSpPr txBox="1"/>
          <p:nvPr/>
        </p:nvSpPr>
        <p:spPr>
          <a:xfrm>
            <a:off x="4531882" y="1429817"/>
            <a:ext cx="391454" cy="523220"/>
          </a:xfrm>
          <a:prstGeom prst="rect">
            <a:avLst/>
          </a:prstGeom>
          <a:noFill/>
        </p:spPr>
        <p:txBody>
          <a:bodyPr wrap="none" rtlCol="0">
            <a:spAutoFit/>
          </a:bodyPr>
          <a:lstStyle/>
          <a:p>
            <a:r>
              <a:rPr lang="nl-NL" sz="2800" dirty="0"/>
              <a:t>µ</a:t>
            </a:r>
          </a:p>
        </p:txBody>
      </p:sp>
      <p:sp>
        <p:nvSpPr>
          <p:cNvPr id="33" name="TextBox 32"/>
          <p:cNvSpPr txBox="1"/>
          <p:nvPr/>
        </p:nvSpPr>
        <p:spPr>
          <a:xfrm>
            <a:off x="5497511" y="1429817"/>
            <a:ext cx="391454" cy="523220"/>
          </a:xfrm>
          <a:prstGeom prst="rect">
            <a:avLst/>
          </a:prstGeom>
          <a:noFill/>
        </p:spPr>
        <p:txBody>
          <a:bodyPr wrap="none" rtlCol="0">
            <a:spAutoFit/>
          </a:bodyPr>
          <a:lstStyle/>
          <a:p>
            <a:r>
              <a:rPr lang="nl-NL" sz="2800" dirty="0"/>
              <a:t>µ</a:t>
            </a:r>
          </a:p>
        </p:txBody>
      </p:sp>
      <p:sp>
        <p:nvSpPr>
          <p:cNvPr id="34" name="TextBox 33"/>
          <p:cNvSpPr txBox="1"/>
          <p:nvPr/>
        </p:nvSpPr>
        <p:spPr>
          <a:xfrm>
            <a:off x="6463141" y="1429817"/>
            <a:ext cx="391454" cy="523220"/>
          </a:xfrm>
          <a:prstGeom prst="rect">
            <a:avLst/>
          </a:prstGeom>
          <a:noFill/>
        </p:spPr>
        <p:txBody>
          <a:bodyPr wrap="none" rtlCol="0">
            <a:spAutoFit/>
          </a:bodyPr>
          <a:lstStyle/>
          <a:p>
            <a:r>
              <a:rPr lang="nl-NL" sz="2800" dirty="0"/>
              <a:t>µ</a:t>
            </a:r>
          </a:p>
        </p:txBody>
      </p:sp>
      <p:sp>
        <p:nvSpPr>
          <p:cNvPr id="35" name="TextBox 34"/>
          <p:cNvSpPr txBox="1"/>
          <p:nvPr/>
        </p:nvSpPr>
        <p:spPr>
          <a:xfrm>
            <a:off x="7428770" y="1429817"/>
            <a:ext cx="391454" cy="523220"/>
          </a:xfrm>
          <a:prstGeom prst="rect">
            <a:avLst/>
          </a:prstGeom>
          <a:noFill/>
        </p:spPr>
        <p:txBody>
          <a:bodyPr wrap="none" rtlCol="0">
            <a:spAutoFit/>
          </a:bodyPr>
          <a:lstStyle/>
          <a:p>
            <a:r>
              <a:rPr lang="nl-NL" sz="2800" dirty="0"/>
              <a:t>µ</a:t>
            </a:r>
          </a:p>
        </p:txBody>
      </p:sp>
      <p:sp>
        <p:nvSpPr>
          <p:cNvPr id="36" name="TextBox 35"/>
          <p:cNvSpPr txBox="1"/>
          <p:nvPr/>
        </p:nvSpPr>
        <p:spPr>
          <a:xfrm>
            <a:off x="8394400" y="1429817"/>
            <a:ext cx="391454" cy="523220"/>
          </a:xfrm>
          <a:prstGeom prst="rect">
            <a:avLst/>
          </a:prstGeom>
          <a:noFill/>
        </p:spPr>
        <p:txBody>
          <a:bodyPr wrap="none" rtlCol="0">
            <a:spAutoFit/>
          </a:bodyPr>
          <a:lstStyle/>
          <a:p>
            <a:r>
              <a:rPr lang="nl-NL" sz="2800" dirty="0"/>
              <a:t>µ</a:t>
            </a:r>
          </a:p>
        </p:txBody>
      </p:sp>
    </p:spTree>
    <p:extLst>
      <p:ext uri="{BB962C8B-B14F-4D97-AF65-F5344CB8AC3E}">
        <p14:creationId xmlns:p14="http://schemas.microsoft.com/office/powerpoint/2010/main" val="2840395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a:t>
            </a:r>
            <a:endParaRPr lang="nl-NL" dirty="0"/>
          </a:p>
        </p:txBody>
      </p:sp>
      <p:sp>
        <p:nvSpPr>
          <p:cNvPr id="6" name="Content Placeholder 5"/>
          <p:cNvSpPr>
            <a:spLocks noGrp="1"/>
          </p:cNvSpPr>
          <p:nvPr>
            <p:ph idx="1"/>
          </p:nvPr>
        </p:nvSpPr>
        <p:spPr/>
        <p:txBody>
          <a:bodyPr/>
          <a:lstStyle/>
          <a:p>
            <a:r>
              <a:rPr lang="en-US" dirty="0"/>
              <a:t>Realistic approach (technology, people, process) =&gt; Something that </a:t>
            </a:r>
            <a:r>
              <a:rPr lang="en-US" dirty="0" smtClean="0"/>
              <a:t>works!</a:t>
            </a:r>
          </a:p>
          <a:p>
            <a:pPr lvl="1"/>
            <a:r>
              <a:rPr lang="en-US" dirty="0" smtClean="0"/>
              <a:t>No dependency on individuals</a:t>
            </a:r>
          </a:p>
          <a:p>
            <a:pPr lvl="1"/>
            <a:r>
              <a:rPr lang="en-US" dirty="0" smtClean="0"/>
              <a:t>Able to scale in rate of change</a:t>
            </a:r>
          </a:p>
          <a:p>
            <a:r>
              <a:rPr lang="en-US" dirty="0" smtClean="0"/>
              <a:t>Small </a:t>
            </a:r>
            <a:r>
              <a:rPr lang="en-US" dirty="0"/>
              <a:t>, well: </a:t>
            </a:r>
            <a:r>
              <a:rPr lang="en-US" dirty="0" smtClean="0"/>
              <a:t>comprehensible, manageable</a:t>
            </a:r>
          </a:p>
          <a:p>
            <a:r>
              <a:rPr lang="en-US" dirty="0" smtClean="0"/>
              <a:t>stand </a:t>
            </a:r>
            <a:r>
              <a:rPr lang="en-US" dirty="0"/>
              <a:t>alone /isolated/encapsulated (in terms of change, release/deploy, scale, - location, implementation</a:t>
            </a:r>
            <a:r>
              <a:rPr lang="en-US" dirty="0" smtClean="0"/>
              <a:t>)</a:t>
            </a:r>
          </a:p>
          <a:p>
            <a:r>
              <a:rPr lang="en-US" dirty="0" smtClean="0"/>
              <a:t>Provide clear and meaningful functionality in a way that it can be consumed</a:t>
            </a:r>
          </a:p>
          <a:p>
            <a:r>
              <a:rPr lang="en-US" dirty="0" err="1" smtClean="0"/>
              <a:t>Microservice</a:t>
            </a:r>
            <a:r>
              <a:rPr lang="en-US" dirty="0" smtClean="0"/>
              <a:t> does not completely fall over when other </a:t>
            </a:r>
            <a:r>
              <a:rPr lang="en-US" dirty="0" err="1" smtClean="0"/>
              <a:t>microservices</a:t>
            </a:r>
            <a:r>
              <a:rPr lang="en-US" dirty="0" smtClean="0"/>
              <a:t> break (or are redeployed)</a:t>
            </a:r>
          </a:p>
          <a:p>
            <a:r>
              <a:rPr lang="en-US" dirty="0" smtClean="0"/>
              <a:t>Able to scale elastically &amp; horizontally and relocate easily </a:t>
            </a:r>
          </a:p>
          <a:p>
            <a:endParaRPr lang="en-US" dirty="0" smtClean="0"/>
          </a:p>
          <a:p>
            <a:endParaRPr lang="nl-NL" dirty="0"/>
          </a:p>
        </p:txBody>
      </p:sp>
      <p:sp>
        <p:nvSpPr>
          <p:cNvPr id="3" name="Footer Placeholder 2"/>
          <p:cNvSpPr>
            <a:spLocks noGrp="1"/>
          </p:cNvSpPr>
          <p:nvPr>
            <p:ph type="ftr" sz="quarter" idx="11"/>
          </p:nvPr>
        </p:nvSpPr>
        <p:spPr/>
        <p:txBody>
          <a:bodyPr/>
          <a:lstStyle/>
          <a:p>
            <a:r>
              <a:rPr lang="nl-NL" noProof="0" smtClean="0"/>
              <a:t>50 Shades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17</a:t>
            </a:fld>
            <a:endParaRPr lang="nl-NL" noProof="0" dirty="0"/>
          </a:p>
        </p:txBody>
      </p:sp>
    </p:spTree>
    <p:extLst>
      <p:ext uri="{BB962C8B-B14F-4D97-AF65-F5344CB8AC3E}">
        <p14:creationId xmlns:p14="http://schemas.microsoft.com/office/powerpoint/2010/main" val="2723616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smtClean="0"/>
              <a:t>How?</a:t>
            </a:r>
            <a:endParaRPr lang="nl-NL" sz="88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spTree>
    <p:extLst>
      <p:ext uri="{BB962C8B-B14F-4D97-AF65-F5344CB8AC3E}">
        <p14:creationId xmlns:p14="http://schemas.microsoft.com/office/powerpoint/2010/main" val="3843749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microservices</a:t>
            </a:r>
            <a:endParaRPr lang="nl-NL" dirty="0"/>
          </a:p>
        </p:txBody>
      </p:sp>
      <p:sp>
        <p:nvSpPr>
          <p:cNvPr id="3" name="Content Placeholder 2"/>
          <p:cNvSpPr>
            <a:spLocks noGrp="1"/>
          </p:cNvSpPr>
          <p:nvPr>
            <p:ph idx="1"/>
          </p:nvPr>
        </p:nvSpPr>
        <p:spPr/>
        <p:txBody>
          <a:bodyPr/>
          <a:lstStyle/>
          <a:p>
            <a:r>
              <a:rPr lang="nl-NL" dirty="0" err="1"/>
              <a:t>One</a:t>
            </a:r>
            <a:r>
              <a:rPr lang="nl-NL" dirty="0"/>
              <a:t> team </a:t>
            </a:r>
            <a:r>
              <a:rPr lang="nl-NL" dirty="0" err="1"/>
              <a:t>owns</a:t>
            </a:r>
            <a:r>
              <a:rPr lang="nl-NL" dirty="0"/>
              <a:t> </a:t>
            </a:r>
            <a:r>
              <a:rPr lang="nl-NL" dirty="0" err="1"/>
              <a:t>the</a:t>
            </a:r>
            <a:r>
              <a:rPr lang="nl-NL" dirty="0"/>
              <a:t> microservice </a:t>
            </a:r>
            <a:r>
              <a:rPr lang="nl-NL" dirty="0" err="1"/>
              <a:t>and</a:t>
            </a:r>
            <a:r>
              <a:rPr lang="nl-NL" dirty="0"/>
              <a:t> </a:t>
            </a:r>
            <a:r>
              <a:rPr lang="nl-NL" dirty="0" err="1"/>
              <a:t>can</a:t>
            </a:r>
            <a:r>
              <a:rPr lang="nl-NL" dirty="0"/>
              <a:t> do </a:t>
            </a:r>
            <a:r>
              <a:rPr lang="nl-NL" dirty="0" err="1"/>
              <a:t>functional</a:t>
            </a:r>
            <a:r>
              <a:rPr lang="nl-NL" dirty="0"/>
              <a:t> </a:t>
            </a:r>
            <a:r>
              <a:rPr lang="nl-NL" dirty="0" err="1"/>
              <a:t>and</a:t>
            </a:r>
            <a:r>
              <a:rPr lang="nl-NL" dirty="0"/>
              <a:t> </a:t>
            </a:r>
            <a:r>
              <a:rPr lang="nl-NL" dirty="0" err="1"/>
              <a:t>technical</a:t>
            </a:r>
            <a:r>
              <a:rPr lang="nl-NL" dirty="0"/>
              <a:t> </a:t>
            </a:r>
            <a:r>
              <a:rPr lang="nl-NL" dirty="0" err="1"/>
              <a:t>evolution</a:t>
            </a:r>
            <a:r>
              <a:rPr lang="nl-NL" dirty="0"/>
              <a:t> </a:t>
            </a:r>
            <a:r>
              <a:rPr lang="nl-NL" dirty="0" err="1"/>
              <a:t>and</a:t>
            </a:r>
            <a:r>
              <a:rPr lang="nl-NL" dirty="0"/>
              <a:t> </a:t>
            </a:r>
            <a:r>
              <a:rPr lang="nl-NL" dirty="0" err="1"/>
              <a:t>deployment</a:t>
            </a:r>
            <a:r>
              <a:rPr lang="nl-NL" dirty="0"/>
              <a:t> </a:t>
            </a:r>
            <a:r>
              <a:rPr lang="nl-NL" dirty="0" err="1"/>
              <a:t>continuously</a:t>
            </a:r>
            <a:r>
              <a:rPr lang="nl-NL" dirty="0"/>
              <a:t> </a:t>
            </a:r>
            <a:r>
              <a:rPr lang="nl-NL" dirty="0" err="1"/>
              <a:t>and</a:t>
            </a:r>
            <a:r>
              <a:rPr lang="nl-NL" dirty="0"/>
              <a:t> </a:t>
            </a:r>
            <a:r>
              <a:rPr lang="nl-NL" dirty="0" err="1" smtClean="0"/>
              <a:t>independently</a:t>
            </a:r>
            <a:endParaRPr lang="nl-NL" dirty="0" smtClean="0"/>
          </a:p>
          <a:p>
            <a:r>
              <a:rPr lang="en-US" dirty="0" smtClean="0"/>
              <a:t>The business ownership is clearly defined</a:t>
            </a:r>
            <a:endParaRPr lang="en-US" dirty="0"/>
          </a:p>
          <a:p>
            <a:endParaRPr lang="en-US" dirty="0" smtClean="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grpSp>
        <p:nvGrpSpPr>
          <p:cNvPr id="11" name="Group 10"/>
          <p:cNvGrpSpPr/>
          <p:nvPr/>
        </p:nvGrpSpPr>
        <p:grpSpPr>
          <a:xfrm>
            <a:off x="6877692" y="936000"/>
            <a:ext cx="1752547" cy="1503172"/>
            <a:chOff x="5430981" y="2001982"/>
            <a:chExt cx="1752600" cy="1503218"/>
          </a:xfrm>
        </p:grpSpPr>
        <p:sp>
          <p:nvSpPr>
            <p:cNvPr id="12" name="Oval 11"/>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13" name="TextBox 12"/>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14" name="TextBox 13"/>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15" name="Straight Connector 14"/>
            <p:cNvCxnSpPr>
              <a:stCxn id="12" idx="2"/>
              <a:endCxn id="12"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038097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microservices</a:t>
            </a:r>
            <a:endParaRPr lang="nl-NL" dirty="0"/>
          </a:p>
        </p:txBody>
      </p:sp>
      <p:sp>
        <p:nvSpPr>
          <p:cNvPr id="3" name="Content Placeholder 2"/>
          <p:cNvSpPr>
            <a:spLocks noGrp="1"/>
          </p:cNvSpPr>
          <p:nvPr>
            <p:ph idx="1"/>
          </p:nvPr>
        </p:nvSpPr>
        <p:spPr/>
        <p:txBody>
          <a:bodyPr/>
          <a:lstStyle/>
          <a:p>
            <a:r>
              <a:rPr lang="en-US" dirty="0" smtClean="0"/>
              <a:t>Architect/Design, Implement and Rollout</a:t>
            </a:r>
          </a:p>
          <a:p>
            <a:r>
              <a:rPr lang="en-US" dirty="0" smtClean="0"/>
              <a:t>Run &amp; Operate</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16319156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Microservice</a:t>
            </a:r>
            <a:endParaRPr lang="nl-NL" dirty="0"/>
          </a:p>
        </p:txBody>
      </p:sp>
      <p:sp>
        <p:nvSpPr>
          <p:cNvPr id="5" name="Cube 4"/>
          <p:cNvSpPr/>
          <p:nvPr/>
        </p:nvSpPr>
        <p:spPr>
          <a:xfrm>
            <a:off x="3588860" y="2459240"/>
            <a:ext cx="1611887" cy="1226136"/>
          </a:xfrm>
          <a:prstGeom prst="cube">
            <a:avLst/>
          </a:prstGeom>
          <a:solidFill>
            <a:schemeClr val="tx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 name="Cube 5"/>
          <p:cNvSpPr/>
          <p:nvPr/>
        </p:nvSpPr>
        <p:spPr>
          <a:xfrm>
            <a:off x="4033161" y="2225034"/>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API</a:t>
            </a:r>
            <a:endParaRPr lang="nl-NL" sz="1266" dirty="0">
              <a:solidFill>
                <a:prstClr val="white"/>
              </a:solidFill>
              <a:latin typeface="Arial Unicode MS"/>
            </a:endParaRPr>
          </a:p>
        </p:txBody>
      </p:sp>
      <p:sp>
        <p:nvSpPr>
          <p:cNvPr id="7" name="Down Arrow 6"/>
          <p:cNvSpPr/>
          <p:nvPr/>
        </p:nvSpPr>
        <p:spPr>
          <a:xfrm>
            <a:off x="4305254" y="1549970"/>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8" name="TextBox 7"/>
          <p:cNvSpPr txBox="1"/>
          <p:nvPr/>
        </p:nvSpPr>
        <p:spPr>
          <a:xfrm>
            <a:off x="3658235" y="1324740"/>
            <a:ext cx="1565108" cy="287130"/>
          </a:xfrm>
          <a:prstGeom prst="rect">
            <a:avLst/>
          </a:prstGeom>
          <a:noFill/>
        </p:spPr>
        <p:txBody>
          <a:bodyPr wrap="none" rtlCol="0">
            <a:spAutoFit/>
          </a:bodyPr>
          <a:lstStyle/>
          <a:p>
            <a:pPr defTabSz="661109"/>
            <a:r>
              <a:rPr lang="en-US" sz="1266" dirty="0">
                <a:solidFill>
                  <a:prstClr val="black"/>
                </a:solidFill>
                <a:latin typeface="Arial Unicode MS"/>
              </a:rPr>
              <a:t>HTTP REST/JSON</a:t>
            </a:r>
            <a:endParaRPr lang="nl-NL" sz="1266" dirty="0" err="1">
              <a:solidFill>
                <a:prstClr val="black"/>
              </a:solidFill>
              <a:latin typeface="Arial Unicode MS"/>
            </a:endParaRPr>
          </a:p>
        </p:txBody>
      </p:sp>
      <p:sp>
        <p:nvSpPr>
          <p:cNvPr id="9" name="Right Arrow 8"/>
          <p:cNvSpPr/>
          <p:nvPr/>
        </p:nvSpPr>
        <p:spPr>
          <a:xfrm>
            <a:off x="5056090" y="2955205"/>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 name="Lightning Bolt 9"/>
          <p:cNvSpPr/>
          <p:nvPr/>
        </p:nvSpPr>
        <p:spPr>
          <a:xfrm>
            <a:off x="5672602" y="2844854"/>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1" name="Right Arrow 10"/>
          <p:cNvSpPr/>
          <p:nvPr/>
        </p:nvSpPr>
        <p:spPr>
          <a:xfrm>
            <a:off x="2882798" y="2948500"/>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2" name="Lightning Bolt 11"/>
          <p:cNvSpPr/>
          <p:nvPr/>
        </p:nvSpPr>
        <p:spPr>
          <a:xfrm>
            <a:off x="2559535" y="2837965"/>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Tree>
    <p:extLst>
      <p:ext uri="{BB962C8B-B14F-4D97-AF65-F5344CB8AC3E}">
        <p14:creationId xmlns:p14="http://schemas.microsoft.com/office/powerpoint/2010/main" val="35109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
                                        </p:tgtEl>
                                      </p:cBhvr>
                                      <p:by x="400000" y="400000"/>
                                    </p:animScale>
                                  </p:childTnLst>
                                </p:cTn>
                              </p:par>
                            </p:childTnLst>
                          </p:cTn>
                        </p:par>
                        <p:par>
                          <p:cTn id="27" fill="hold">
                            <p:stCondLst>
                              <p:cond delay="2000"/>
                            </p:stCondLst>
                            <p:childTnLst>
                              <p:par>
                                <p:cTn id="28" presetID="6" presetClass="emph" presetSubtype="0" fill="hold" grpId="2" nodeType="afterEffect">
                                  <p:stCondLst>
                                    <p:cond delay="1000"/>
                                  </p:stCondLst>
                                  <p:childTnLst>
                                    <p:animScale>
                                      <p:cBhvr>
                                        <p:cTn id="29"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microservices</a:t>
            </a:r>
            <a:r>
              <a:rPr lang="en-US" dirty="0" smtClean="0"/>
              <a:t>: design &amp; implement</a:t>
            </a:r>
            <a:endParaRPr lang="nl-NL" dirty="0"/>
          </a:p>
        </p:txBody>
      </p:sp>
      <p:sp>
        <p:nvSpPr>
          <p:cNvPr id="3" name="Content Placeholder 2"/>
          <p:cNvSpPr>
            <a:spLocks noGrp="1"/>
          </p:cNvSpPr>
          <p:nvPr>
            <p:ph idx="1"/>
          </p:nvPr>
        </p:nvSpPr>
        <p:spPr/>
        <p:txBody>
          <a:bodyPr/>
          <a:lstStyle/>
          <a:p>
            <a:r>
              <a:rPr lang="en-US" dirty="0" smtClean="0"/>
              <a:t>Team ownership of application and associated platform</a:t>
            </a:r>
          </a:p>
          <a:p>
            <a:r>
              <a:rPr lang="en-US" dirty="0" smtClean="0"/>
              <a:t>Automated CD – including regression test</a:t>
            </a:r>
          </a:p>
          <a:p>
            <a:r>
              <a:rPr lang="en-US" dirty="0" smtClean="0"/>
              <a:t>Open (standards, protocols) on the outside, </a:t>
            </a:r>
            <a:br>
              <a:rPr lang="en-US" dirty="0" smtClean="0"/>
            </a:br>
            <a:r>
              <a:rPr lang="en-US" dirty="0" smtClean="0"/>
              <a:t>whatever you like inside</a:t>
            </a:r>
          </a:p>
          <a:p>
            <a:r>
              <a:rPr lang="nl-NL" dirty="0" err="1"/>
              <a:t>Deployable</a:t>
            </a:r>
            <a:r>
              <a:rPr lang="nl-NL" dirty="0"/>
              <a:t> on </a:t>
            </a:r>
            <a:r>
              <a:rPr lang="nl-NL" dirty="0" err="1"/>
              <a:t>enterprise</a:t>
            </a:r>
            <a:r>
              <a:rPr lang="nl-NL" dirty="0"/>
              <a:t> </a:t>
            </a:r>
            <a:r>
              <a:rPr lang="nl-NL" dirty="0" err="1"/>
              <a:t>standardized</a:t>
            </a:r>
            <a:r>
              <a:rPr lang="nl-NL" dirty="0"/>
              <a:t> microservices platform </a:t>
            </a:r>
            <a:endParaRPr lang="nl-NL" dirty="0" smtClean="0"/>
          </a:p>
          <a:p>
            <a:r>
              <a:rPr lang="en-US" dirty="0" smtClean="0"/>
              <a:t>API &amp; Event</a:t>
            </a:r>
          </a:p>
          <a:p>
            <a:pPr lvl="1"/>
            <a:r>
              <a:rPr lang="en-US" dirty="0" smtClean="0"/>
              <a:t>Standard protocols for interaction</a:t>
            </a:r>
          </a:p>
          <a:p>
            <a:r>
              <a:rPr lang="en-US" dirty="0" smtClean="0"/>
              <a:t>Horizontally scalable: multiple parallel instances</a:t>
            </a:r>
          </a:p>
          <a:p>
            <a:r>
              <a:rPr lang="en-US" dirty="0" smtClean="0"/>
              <a:t>Stateless – horizontally scalable, fail over &amp; restart</a:t>
            </a:r>
          </a:p>
          <a:p>
            <a:r>
              <a:rPr lang="en-US" dirty="0" smtClean="0"/>
              <a:t>Private Bounded (Data) Context</a:t>
            </a:r>
          </a:p>
          <a:p>
            <a:pPr lvl="1"/>
            <a:r>
              <a:rPr lang="en-US" dirty="0" smtClean="0"/>
              <a:t>Including derived data from other domains</a:t>
            </a:r>
          </a:p>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pic>
        <p:nvPicPr>
          <p:cNvPr id="3074" name="Picture 2" descr="Image result for multiple personality dis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8866" y="416891"/>
            <a:ext cx="4249994" cy="248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8795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pic>
        <p:nvPicPr>
          <p:cNvPr id="6" name="Picture 2" descr="Image result for viktor kortschn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356" y="288000"/>
            <a:ext cx="3863644" cy="419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6815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pic>
        <p:nvPicPr>
          <p:cNvPr id="2050" name="Picture 2" descr="Image result for viktor kortschn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904" y="138873"/>
            <a:ext cx="1021082" cy="110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in </a:t>
            </a:r>
            <a:r>
              <a:rPr lang="fr-FR" dirty="0" err="1"/>
              <a:t>microservices</a:t>
            </a:r>
            <a:endParaRPr lang="fr-FR" dirty="0"/>
          </a:p>
        </p:txBody>
      </p:sp>
      <p:sp>
        <p:nvSpPr>
          <p:cNvPr id="3" name="Content Placeholder 2"/>
          <p:cNvSpPr>
            <a:spLocks noGrp="1"/>
          </p:cNvSpPr>
          <p:nvPr>
            <p:ph idx="1"/>
          </p:nvPr>
        </p:nvSpPr>
        <p:spPr/>
        <p:txBody>
          <a:bodyPr/>
          <a:lstStyle/>
          <a:p>
            <a:r>
              <a:rPr lang="fr-FR" dirty="0" smtClean="0"/>
              <a:t>A </a:t>
            </a:r>
            <a:r>
              <a:rPr lang="fr-FR" dirty="0" err="1"/>
              <a:t>m</a:t>
            </a:r>
            <a:r>
              <a:rPr lang="fr-FR" dirty="0" err="1" smtClean="0"/>
              <a:t>icoservice</a:t>
            </a:r>
            <a:r>
              <a:rPr lang="fr-FR" dirty="0" smtClean="0"/>
              <a:t> </a:t>
            </a:r>
            <a:r>
              <a:rPr lang="fr-FR" dirty="0" err="1" smtClean="0"/>
              <a:t>needs</a:t>
            </a:r>
            <a:r>
              <a:rPr lang="fr-FR" dirty="0" smtClean="0"/>
              <a:t> to </a:t>
            </a:r>
            <a:r>
              <a:rPr lang="fr-FR" dirty="0" err="1" smtClean="0"/>
              <a:t>be</a:t>
            </a:r>
            <a:r>
              <a:rPr lang="fr-FR" dirty="0" smtClean="0"/>
              <a:t> able to </a:t>
            </a:r>
            <a:r>
              <a:rPr lang="fr-FR" dirty="0" err="1" smtClean="0"/>
              <a:t>run</a:t>
            </a:r>
            <a:r>
              <a:rPr lang="fr-FR" dirty="0" smtClean="0"/>
              <a:t> </a:t>
            </a:r>
            <a:r>
              <a:rPr lang="fr-FR" dirty="0" err="1" smtClean="0"/>
              <a:t>independently</a:t>
            </a:r>
            <a:endParaRPr lang="fr-FR" dirty="0" smtClean="0"/>
          </a:p>
          <a:p>
            <a:r>
              <a:rPr lang="fr-FR" dirty="0" smtClean="0"/>
              <a:t>It </a:t>
            </a:r>
            <a:r>
              <a:rPr lang="fr-FR" dirty="0" err="1" smtClean="0"/>
              <a:t>needs</a:t>
            </a:r>
            <a:r>
              <a:rPr lang="fr-FR" dirty="0" smtClean="0"/>
              <a:t> to </a:t>
            </a:r>
            <a:r>
              <a:rPr lang="fr-FR" dirty="0" err="1" smtClean="0"/>
              <a:t>contain</a:t>
            </a:r>
            <a:r>
              <a:rPr lang="fr-FR" dirty="0" smtClean="0"/>
              <a:t> &amp; </a:t>
            </a:r>
            <a:r>
              <a:rPr lang="fr-FR" dirty="0" err="1" smtClean="0"/>
              <a:t>own</a:t>
            </a:r>
            <a:r>
              <a:rPr lang="fr-FR" dirty="0" smtClean="0"/>
              <a:t> all data </a:t>
            </a:r>
            <a:r>
              <a:rPr lang="fr-FR" dirty="0" err="1" smtClean="0"/>
              <a:t>required</a:t>
            </a:r>
            <a:r>
              <a:rPr lang="fr-FR" dirty="0" smtClean="0"/>
              <a:t> to </a:t>
            </a:r>
            <a:r>
              <a:rPr lang="fr-FR" dirty="0" err="1" smtClean="0"/>
              <a:t>run</a:t>
            </a:r>
            <a:endParaRPr lang="fr-FR" dirty="0" smtClean="0"/>
          </a:p>
          <a:p>
            <a:pPr lvl="1"/>
            <a:r>
              <a:rPr lang="fr-FR" dirty="0" smtClean="0"/>
              <a:t>It </a:t>
            </a:r>
            <a:r>
              <a:rPr lang="fr-FR" dirty="0" err="1" smtClean="0"/>
              <a:t>cannot</a:t>
            </a:r>
            <a:r>
              <a:rPr lang="fr-FR" dirty="0" smtClean="0"/>
              <a:t> </a:t>
            </a:r>
            <a:r>
              <a:rPr lang="fr-FR" dirty="0" err="1" smtClean="0"/>
              <a:t>depend</a:t>
            </a:r>
            <a:r>
              <a:rPr lang="fr-FR" dirty="0" smtClean="0"/>
              <a:t> on </a:t>
            </a:r>
            <a:r>
              <a:rPr lang="fr-FR" dirty="0" err="1" smtClean="0"/>
              <a:t>other</a:t>
            </a:r>
            <a:r>
              <a:rPr lang="fr-FR" dirty="0" smtClean="0"/>
              <a:t> </a:t>
            </a:r>
            <a:r>
              <a:rPr lang="fr-FR" dirty="0" err="1" smtClean="0"/>
              <a:t>microservices</a:t>
            </a:r>
            <a:endParaRPr lang="fr-FR" dirty="0" smtClean="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146955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smtClean="0"/>
              <a:t>Order </a:t>
            </a:r>
            <a:r>
              <a:rPr lang="en-US" sz="1600" i="1" dirty="0" err="1" smtClean="0"/>
              <a:t>Microservice</a:t>
            </a:r>
            <a:endParaRPr lang="nl-NL" sz="1600" i="1" dirty="0" err="1" smtClean="0"/>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smtClean="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smtClean="0"/>
              <a:t>Customer </a:t>
            </a:r>
            <a:r>
              <a:rPr lang="en-US" sz="1600" i="1" dirty="0" err="1" smtClean="0"/>
              <a:t>Microservice</a:t>
            </a:r>
            <a:endParaRPr lang="nl-NL" sz="1600" i="1" dirty="0" err="1" smtClean="0"/>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t>Customers</a:t>
            </a:r>
          </a:p>
          <a:p>
            <a:pPr algn="ctr"/>
            <a:r>
              <a:rPr lang="en-US" sz="1050" dirty="0" smtClean="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smtClean="0"/>
              <a:t>Event Hub</a:t>
            </a:r>
            <a:endParaRPr lang="nl-NL" dirty="0" err="1" smtClean="0"/>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smtClean="0"/>
                <a:t>DBaaS</a:t>
              </a:r>
              <a:endParaRPr lang="nl-NL" dirty="0" err="1" smtClean="0"/>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8862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based </a:t>
            </a:r>
            <a:r>
              <a:rPr lang="en-US" dirty="0" err="1" smtClean="0"/>
              <a:t>Webshop</a:t>
            </a:r>
            <a:endParaRPr lang="nl-NL" dirty="0"/>
          </a:p>
        </p:txBody>
      </p:sp>
      <p:sp>
        <p:nvSpPr>
          <p:cNvPr id="4" name="Rounded Rectangle 3"/>
          <p:cNvSpPr/>
          <p:nvPr/>
        </p:nvSpPr>
        <p:spPr>
          <a:xfrm>
            <a:off x="1645320" y="3522763"/>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Customers</a:t>
            </a:r>
          </a:p>
          <a:p>
            <a:pPr algn="ctr"/>
            <a:endParaRPr lang="en-US" sz="1200" dirty="0"/>
          </a:p>
        </p:txBody>
      </p:sp>
      <p:sp>
        <p:nvSpPr>
          <p:cNvPr id="5" name="Rounded Rectangle 4"/>
          <p:cNvSpPr/>
          <p:nvPr/>
        </p:nvSpPr>
        <p:spPr>
          <a:xfrm>
            <a:off x="3121047" y="3522763"/>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Orders</a:t>
            </a:r>
          </a:p>
          <a:p>
            <a:pPr algn="ctr"/>
            <a:endParaRPr lang="en-US" sz="1200" dirty="0"/>
          </a:p>
        </p:txBody>
      </p:sp>
      <p:sp>
        <p:nvSpPr>
          <p:cNvPr id="6" name="Rounded Rectangle 5"/>
          <p:cNvSpPr/>
          <p:nvPr/>
        </p:nvSpPr>
        <p:spPr>
          <a:xfrm>
            <a:off x="4596774" y="3522763"/>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Products</a:t>
            </a:r>
          </a:p>
          <a:p>
            <a:pPr algn="ctr"/>
            <a:endParaRPr lang="en-US" sz="1200" dirty="0"/>
          </a:p>
        </p:txBody>
      </p:sp>
      <p:sp>
        <p:nvSpPr>
          <p:cNvPr id="7" name="Rounded Rectangle 6"/>
          <p:cNvSpPr/>
          <p:nvPr/>
        </p:nvSpPr>
        <p:spPr>
          <a:xfrm>
            <a:off x="6072501" y="352276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Loyalty</a:t>
            </a:r>
          </a:p>
          <a:p>
            <a:pPr algn="ctr"/>
            <a:endParaRPr lang="en-US" sz="1200" dirty="0"/>
          </a:p>
        </p:txBody>
      </p:sp>
      <p:sp>
        <p:nvSpPr>
          <p:cNvPr id="8" name="Rounded Rectangle 7"/>
          <p:cNvSpPr/>
          <p:nvPr/>
        </p:nvSpPr>
        <p:spPr>
          <a:xfrm>
            <a:off x="7548228" y="3522763"/>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Finance</a:t>
            </a:r>
          </a:p>
          <a:p>
            <a:pPr algn="ctr"/>
            <a:endParaRPr lang="en-US" sz="1200" dirty="0"/>
          </a:p>
        </p:txBody>
      </p:sp>
      <p:sp>
        <p:nvSpPr>
          <p:cNvPr id="9" name="Rounded Rectangle 8"/>
          <p:cNvSpPr/>
          <p:nvPr/>
        </p:nvSpPr>
        <p:spPr>
          <a:xfrm>
            <a:off x="195719" y="3522763"/>
            <a:ext cx="1352006" cy="7053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dk1"/>
                </a:solidFill>
              </a:rPr>
              <a:t>µ </a:t>
            </a:r>
            <a:r>
              <a:rPr lang="en-US" sz="1013" dirty="0"/>
              <a:t>Logistics</a:t>
            </a:r>
          </a:p>
          <a:p>
            <a:pPr algn="ctr"/>
            <a:endParaRPr lang="nl-NL" sz="1013"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1" name="Rounded Rectangle 10"/>
          <p:cNvSpPr/>
          <p:nvPr/>
        </p:nvSpPr>
        <p:spPr>
          <a:xfrm>
            <a:off x="2189710" y="2029003"/>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210198" y="2029003"/>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230685" y="2029003"/>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251173" y="2029003"/>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271661" y="2029003"/>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spTree>
    <p:extLst>
      <p:ext uri="{BB962C8B-B14F-4D97-AF65-F5344CB8AC3E}">
        <p14:creationId xmlns:p14="http://schemas.microsoft.com/office/powerpoint/2010/main" val="4458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99163" y="84344"/>
            <a:ext cx="1037528" cy="391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Portal</a:t>
            </a:r>
            <a:endParaRPr lang="nl-NL" sz="1013" dirty="0"/>
          </a:p>
        </p:txBody>
      </p:sp>
      <p:sp>
        <p:nvSpPr>
          <p:cNvPr id="30" name="Rounded Rectangle 29"/>
          <p:cNvSpPr/>
          <p:nvPr/>
        </p:nvSpPr>
        <p:spPr>
          <a:xfrm>
            <a:off x="310020" y="3630484"/>
            <a:ext cx="789569" cy="54206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dirty="0"/>
          </a:p>
        </p:txBody>
      </p:sp>
      <p:sp>
        <p:nvSpPr>
          <p:cNvPr id="10" name="Rounded Rectangle 9"/>
          <p:cNvSpPr/>
          <p:nvPr/>
        </p:nvSpPr>
        <p:spPr>
          <a:xfrm>
            <a:off x="2012910" y="34474"/>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p>
          <a:p>
            <a:pPr algn="ctr"/>
            <a:endParaRPr lang="nl-NL" sz="2400" dirty="0"/>
          </a:p>
        </p:txBody>
      </p:sp>
      <p:sp>
        <p:nvSpPr>
          <p:cNvPr id="11" name="Rounded Rectangle 10"/>
          <p:cNvSpPr/>
          <p:nvPr/>
        </p:nvSpPr>
        <p:spPr>
          <a:xfrm>
            <a:off x="2302444" y="575765"/>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322932" y="575765"/>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343419" y="575765"/>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363907" y="575765"/>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384395" y="575765"/>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024" y="404838"/>
            <a:ext cx="911509" cy="335647"/>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761" y="552526"/>
            <a:ext cx="537822" cy="30820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1759620" y="2176254"/>
            <a:ext cx="1378132" cy="19962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2" name="Rounded Rectangle 21"/>
          <p:cNvSpPr/>
          <p:nvPr/>
        </p:nvSpPr>
        <p:spPr>
          <a:xfrm>
            <a:off x="3235347" y="2176254"/>
            <a:ext cx="1378132" cy="19962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3" name="Rounded Rectangle 22"/>
          <p:cNvSpPr/>
          <p:nvPr/>
        </p:nvSpPr>
        <p:spPr>
          <a:xfrm>
            <a:off x="4711074" y="2176254"/>
            <a:ext cx="1378132" cy="19962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4" name="Rounded Rectangle 23"/>
          <p:cNvSpPr/>
          <p:nvPr/>
        </p:nvSpPr>
        <p:spPr>
          <a:xfrm>
            <a:off x="6186801" y="2176254"/>
            <a:ext cx="1378132" cy="77487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5" name="Rounded Rectangle 24"/>
          <p:cNvSpPr/>
          <p:nvPr/>
        </p:nvSpPr>
        <p:spPr>
          <a:xfrm>
            <a:off x="7662528" y="2176254"/>
            <a:ext cx="1378132" cy="19962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6" name="Rounded Rectangle 25"/>
          <p:cNvSpPr/>
          <p:nvPr/>
        </p:nvSpPr>
        <p:spPr>
          <a:xfrm>
            <a:off x="310019" y="2176255"/>
            <a:ext cx="1352006" cy="71896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45" y="4042076"/>
            <a:ext cx="313629" cy="3136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793531" y="3677904"/>
            <a:ext cx="199441" cy="254287"/>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185"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495363" y="2856108"/>
            <a:ext cx="258038" cy="963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3" name="Rounded Rectangle 32"/>
          <p:cNvSpPr/>
          <p:nvPr/>
        </p:nvSpPr>
        <p:spPr>
          <a:xfrm>
            <a:off x="1460754" y="1501642"/>
            <a:ext cx="6816561"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Platform</a:t>
            </a:r>
            <a:endParaRPr lang="nl-NL" sz="1013" dirty="0"/>
          </a:p>
        </p:txBody>
      </p:sp>
      <p:pic>
        <p:nvPicPr>
          <p:cNvPr id="16" name="Picture 15"/>
          <p:cNvPicPr>
            <a:picLocks noChangeAspect="1"/>
          </p:cNvPicPr>
          <p:nvPr/>
        </p:nvPicPr>
        <p:blipFill>
          <a:blip r:embed="rId8"/>
          <a:stretch>
            <a:fillRect/>
          </a:stretch>
        </p:blipFill>
        <p:spPr>
          <a:xfrm>
            <a:off x="8304747" y="1402058"/>
            <a:ext cx="683114" cy="442450"/>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5349"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8090"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3255"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0172" y="649453"/>
            <a:ext cx="281706" cy="211280"/>
          </a:xfrm>
          <a:prstGeom prst="rect">
            <a:avLst/>
          </a:prstGeom>
        </p:spPr>
      </p:pic>
      <p:sp>
        <p:nvSpPr>
          <p:cNvPr id="38" name="Rounded Rectangle 37"/>
          <p:cNvSpPr/>
          <p:nvPr/>
        </p:nvSpPr>
        <p:spPr>
          <a:xfrm>
            <a:off x="285865" y="1632699"/>
            <a:ext cx="708546" cy="33554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t>Backoffice</a:t>
            </a:r>
            <a:r>
              <a:rPr lang="en-US" sz="825" dirty="0"/>
              <a:t> UI</a:t>
            </a:r>
            <a:endParaRPr lang="nl-NL" sz="825" dirty="0"/>
          </a:p>
        </p:txBody>
      </p:sp>
      <p:pic>
        <p:nvPicPr>
          <p:cNvPr id="19" name="Picture 18"/>
          <p:cNvPicPr>
            <a:picLocks noChangeAspect="1"/>
          </p:cNvPicPr>
          <p:nvPr/>
        </p:nvPicPr>
        <p:blipFill>
          <a:blip r:embed="rId10"/>
          <a:stretch>
            <a:fillRect/>
          </a:stretch>
        </p:blipFill>
        <p:spPr>
          <a:xfrm>
            <a:off x="131989" y="1821999"/>
            <a:ext cx="378050" cy="299290"/>
          </a:xfrm>
          <a:prstGeom prst="rect">
            <a:avLst/>
          </a:prstGeom>
        </p:spPr>
      </p:pic>
      <p:sp>
        <p:nvSpPr>
          <p:cNvPr id="39" name="Down Arrow 38"/>
          <p:cNvSpPr/>
          <p:nvPr/>
        </p:nvSpPr>
        <p:spPr>
          <a:xfrm>
            <a:off x="642969" y="1964924"/>
            <a:ext cx="258038" cy="332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5567" y="2596006"/>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663" y="3911635"/>
            <a:ext cx="639398" cy="1956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885918"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4022361" y="1046729"/>
            <a:ext cx="1333765" cy="510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79614" y="4516780"/>
            <a:ext cx="509522" cy="465052"/>
          </a:xfrm>
          <a:prstGeom prst="rect">
            <a:avLst/>
          </a:prstGeom>
        </p:spPr>
      </p:pic>
      <p:sp>
        <p:nvSpPr>
          <p:cNvPr id="51" name="Rounded Rectangle 50"/>
          <p:cNvSpPr/>
          <p:nvPr/>
        </p:nvSpPr>
        <p:spPr>
          <a:xfrm>
            <a:off x="1284676" y="4543224"/>
            <a:ext cx="7174583"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Hub</a:t>
            </a:r>
            <a:endParaRPr lang="nl-NL" sz="1013" dirty="0"/>
          </a:p>
        </p:txBody>
      </p:sp>
      <p:sp>
        <p:nvSpPr>
          <p:cNvPr id="55" name="Rounded Rectangle 54"/>
          <p:cNvSpPr/>
          <p:nvPr/>
        </p:nvSpPr>
        <p:spPr>
          <a:xfrm>
            <a:off x="92637" y="4385724"/>
            <a:ext cx="1037528" cy="680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Event Schema Registry</a:t>
            </a:r>
          </a:p>
          <a:p>
            <a:pPr algn="ctr"/>
            <a:endParaRPr lang="en-US" sz="1050" dirty="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93103" y="4567124"/>
            <a:ext cx="511644" cy="2558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504721" y="4846443"/>
            <a:ext cx="544835" cy="173839"/>
          </a:xfrm>
          <a:prstGeom prst="rect">
            <a:avLst/>
          </a:prstGeom>
        </p:spPr>
      </p:pic>
      <p:sp>
        <p:nvSpPr>
          <p:cNvPr id="60" name="AutoShape 2" descr="Image result for kafka logo"/>
          <p:cNvSpPr>
            <a:spLocks noChangeAspect="1" noChangeArrowheads="1"/>
          </p:cNvSpPr>
          <p:nvPr/>
        </p:nvSpPr>
        <p:spPr bwMode="auto">
          <a:xfrm>
            <a:off x="116682" y="-1594248"/>
            <a:ext cx="3321844" cy="33218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nl-NL" sz="1013"/>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63" y="4733301"/>
            <a:ext cx="580278" cy="331588"/>
          </a:xfrm>
          <a:prstGeom prst="rect">
            <a:avLst/>
          </a:prstGeom>
        </p:spPr>
      </p:pic>
      <p:pic>
        <p:nvPicPr>
          <p:cNvPr id="64" name="Picture 63"/>
          <p:cNvPicPr>
            <a:picLocks noChangeAspect="1"/>
          </p:cNvPicPr>
          <p:nvPr/>
        </p:nvPicPr>
        <p:blipFill>
          <a:blip r:embed="rId19"/>
          <a:stretch>
            <a:fillRect/>
          </a:stretch>
        </p:blipFill>
        <p:spPr>
          <a:xfrm>
            <a:off x="61692" y="2825144"/>
            <a:ext cx="448347" cy="298898"/>
          </a:xfrm>
          <a:prstGeom prst="rect">
            <a:avLst/>
          </a:prstGeom>
        </p:spPr>
      </p:pic>
      <p:sp>
        <p:nvSpPr>
          <p:cNvPr id="65" name="Rounded Rectangle 64"/>
          <p:cNvSpPr/>
          <p:nvPr/>
        </p:nvSpPr>
        <p:spPr>
          <a:xfrm>
            <a:off x="1056931" y="3092722"/>
            <a:ext cx="605094" cy="43750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38944" y="3296293"/>
            <a:ext cx="440266" cy="1963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7294649" y="958806"/>
            <a:ext cx="375296" cy="305306"/>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839750" y="900050"/>
            <a:ext cx="496516" cy="1334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9267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3507"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2636682" y="4023099"/>
            <a:ext cx="448347" cy="298898"/>
          </a:xfrm>
          <a:prstGeom prst="rect">
            <a:avLst/>
          </a:prstGeom>
        </p:spPr>
      </p:pic>
      <p:pic>
        <p:nvPicPr>
          <p:cNvPr id="70" name="Picture 69"/>
          <p:cNvPicPr>
            <a:picLocks noChangeAspect="1"/>
          </p:cNvPicPr>
          <p:nvPr/>
        </p:nvPicPr>
        <p:blipFill>
          <a:blip r:embed="rId19"/>
          <a:stretch>
            <a:fillRect/>
          </a:stretch>
        </p:blipFill>
        <p:spPr>
          <a:xfrm>
            <a:off x="4152908" y="4023099"/>
            <a:ext cx="448347" cy="298898"/>
          </a:xfrm>
          <a:prstGeom prst="rect">
            <a:avLst/>
          </a:prstGeom>
        </p:spPr>
      </p:pic>
      <p:sp>
        <p:nvSpPr>
          <p:cNvPr id="72" name="Rounded Rectangle 71"/>
          <p:cNvSpPr/>
          <p:nvPr/>
        </p:nvSpPr>
        <p:spPr>
          <a:xfrm>
            <a:off x="6933255" y="3517420"/>
            <a:ext cx="631677" cy="61881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34357" y="3969405"/>
            <a:ext cx="465832" cy="358488"/>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7558" y="3358895"/>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6181762" y="2892022"/>
            <a:ext cx="375296" cy="305306"/>
          </a:xfrm>
          <a:prstGeom prst="rect">
            <a:avLst/>
          </a:prstGeom>
        </p:spPr>
      </p:pic>
      <p:sp>
        <p:nvSpPr>
          <p:cNvPr id="75" name="Down Arrow 74"/>
          <p:cNvSpPr/>
          <p:nvPr/>
        </p:nvSpPr>
        <p:spPr>
          <a:xfrm>
            <a:off x="7082432" y="2881068"/>
            <a:ext cx="258038" cy="703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1301"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352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5480"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72608" y="3372712"/>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86031"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7817716"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95810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2732437" y="39656"/>
            <a:ext cx="390184" cy="38830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3463769" y="770989"/>
            <a:ext cx="390183" cy="2420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4201633" y="1508853"/>
            <a:ext cx="390183" cy="9446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4939496" y="1715610"/>
            <a:ext cx="390183" cy="531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5677359" y="977746"/>
            <a:ext cx="390183" cy="20068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6415223" y="239883"/>
            <a:ext cx="390183" cy="3482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994411" y="1643857"/>
            <a:ext cx="466343" cy="156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104992" y="1776247"/>
            <a:ext cx="1648007" cy="3885946"/>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3474989" y="3146245"/>
            <a:ext cx="370676" cy="242328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4212853" y="3884109"/>
            <a:ext cx="370676" cy="947555"/>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4950716" y="4093800"/>
            <a:ext cx="370676" cy="528173"/>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5077868" y="2745224"/>
            <a:ext cx="1592100" cy="2003900"/>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6426443" y="2618073"/>
            <a:ext cx="370676" cy="3479627"/>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6973463" y="3670556"/>
            <a:ext cx="565483" cy="187127"/>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291317" y="2832620"/>
            <a:ext cx="169000" cy="3634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123" name="Picture 122"/>
          <p:cNvPicPr>
            <a:picLocks noChangeAspect="1"/>
          </p:cNvPicPr>
          <p:nvPr/>
        </p:nvPicPr>
        <p:blipFill>
          <a:blip r:embed="rId19"/>
          <a:stretch>
            <a:fillRect/>
          </a:stretch>
        </p:blipFill>
        <p:spPr>
          <a:xfrm>
            <a:off x="1433491" y="3514297"/>
            <a:ext cx="273581" cy="182387"/>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8657"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1502825" y="3044619"/>
            <a:ext cx="171663" cy="3231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1500" dirty="0"/>
              <a:t>λ</a:t>
            </a:r>
            <a:endParaRPr lang="nl-NL" sz="1500" dirty="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451"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0023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Elbow Connector 50"/>
          <p:cNvCxnSpPr>
            <a:stCxn id="7" idx="2"/>
          </p:cNvCxnSpPr>
          <p:nvPr/>
        </p:nvCxnSpPr>
        <p:spPr>
          <a:xfrm rot="5400000">
            <a:off x="2856039" y="2080375"/>
            <a:ext cx="2301880" cy="1773389"/>
          </a:xfrm>
          <a:prstGeom prst="bentConnector3">
            <a:avLst>
              <a:gd name="adj1" fmla="val 59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7" idx="2"/>
          </p:cNvCxnSpPr>
          <p:nvPr/>
        </p:nvCxnSpPr>
        <p:spPr>
          <a:xfrm rot="5400000">
            <a:off x="3612400" y="2851158"/>
            <a:ext cx="2316302" cy="246243"/>
          </a:xfrm>
          <a:prstGeom prst="bentConnector3">
            <a:avLst>
              <a:gd name="adj1" fmla="val 58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7" idx="2"/>
            <a:endCxn id="6" idx="0"/>
          </p:cNvCxnSpPr>
          <p:nvPr/>
        </p:nvCxnSpPr>
        <p:spPr>
          <a:xfrm rot="16200000" flipH="1">
            <a:off x="4377026" y="2332775"/>
            <a:ext cx="2332182" cy="1298890"/>
          </a:xfrm>
          <a:prstGeom prst="bentConnector3">
            <a:avLst>
              <a:gd name="adj1" fmla="val 58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2"/>
            <a:endCxn id="12" idx="0"/>
          </p:cNvCxnSpPr>
          <p:nvPr/>
        </p:nvCxnSpPr>
        <p:spPr>
          <a:xfrm rot="16200000" flipH="1">
            <a:off x="5181242" y="1528559"/>
            <a:ext cx="2332247" cy="2907386"/>
          </a:xfrm>
          <a:prstGeom prst="bentConnector3">
            <a:avLst>
              <a:gd name="adj1" fmla="val 59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1"/>
            <a:endCxn id="8" idx="3"/>
          </p:cNvCxnSpPr>
          <p:nvPr/>
        </p:nvCxnSpPr>
        <p:spPr>
          <a:xfrm rot="10800000" flipV="1">
            <a:off x="1954077" y="1457406"/>
            <a:ext cx="1138555" cy="2286404"/>
          </a:xfrm>
          <a:prstGeom prst="bentConnector3">
            <a:avLst>
              <a:gd name="adj1" fmla="val 83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1"/>
            <a:endCxn id="5" idx="3"/>
          </p:cNvCxnSpPr>
          <p:nvPr/>
        </p:nvCxnSpPr>
        <p:spPr>
          <a:xfrm rot="10800000" flipV="1">
            <a:off x="1648802" y="1457406"/>
            <a:ext cx="1443830" cy="1005327"/>
          </a:xfrm>
          <a:prstGeom prst="bentConnector3">
            <a:avLst>
              <a:gd name="adj1" fmla="val 8030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7837108" y="290828"/>
            <a:ext cx="813371" cy="143078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Monitor</a:t>
            </a:r>
            <a:endParaRPr lang="nl-NL" sz="1013" dirty="0"/>
          </a:p>
        </p:txBody>
      </p:sp>
      <p:pic>
        <p:nvPicPr>
          <p:cNvPr id="8198" name="Picture 6" descr="Image result for stethoscop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829842" y="1415930"/>
            <a:ext cx="2156716" cy="1607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 Event-(First) Driven</a:t>
            </a:r>
            <a:endParaRPr lang="nl-NL" dirty="0"/>
          </a:p>
        </p:txBody>
      </p:sp>
      <p:sp>
        <p:nvSpPr>
          <p:cNvPr id="4" name="Rounded Rectangle 3"/>
          <p:cNvSpPr/>
          <p:nvPr/>
        </p:nvSpPr>
        <p:spPr>
          <a:xfrm>
            <a:off x="3937202" y="4148311"/>
            <a:ext cx="1352006" cy="7772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13" dirty="0"/>
              <a:t>Order</a:t>
            </a:r>
            <a:endParaRPr lang="nl-NL" sz="1013" dirty="0"/>
          </a:p>
        </p:txBody>
      </p:sp>
      <p:sp>
        <p:nvSpPr>
          <p:cNvPr id="5" name="Rounded Rectangle 4"/>
          <p:cNvSpPr/>
          <p:nvPr/>
        </p:nvSpPr>
        <p:spPr>
          <a:xfrm>
            <a:off x="296795" y="1923890"/>
            <a:ext cx="1352006" cy="107768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Products</a:t>
            </a:r>
            <a:endParaRPr lang="nl-NL" sz="1013" dirty="0"/>
          </a:p>
        </p:txBody>
      </p:sp>
      <p:sp>
        <p:nvSpPr>
          <p:cNvPr id="6" name="Rounded Rectangle 5"/>
          <p:cNvSpPr/>
          <p:nvPr/>
        </p:nvSpPr>
        <p:spPr>
          <a:xfrm>
            <a:off x="5516560" y="4148311"/>
            <a:ext cx="1352006" cy="77724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Logistics</a:t>
            </a:r>
            <a:endParaRPr lang="nl-NL" sz="1013" dirty="0"/>
          </a:p>
        </p:txBody>
      </p:sp>
      <p:sp>
        <p:nvSpPr>
          <p:cNvPr id="7" name="Rounded Rectangle 6"/>
          <p:cNvSpPr/>
          <p:nvPr/>
        </p:nvSpPr>
        <p:spPr>
          <a:xfrm>
            <a:off x="3092631" y="1098683"/>
            <a:ext cx="3602083" cy="71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Shop</a:t>
            </a:r>
            <a:endParaRPr lang="nl-NL" sz="1013" dirty="0"/>
          </a:p>
        </p:txBody>
      </p:sp>
      <p:sp>
        <p:nvSpPr>
          <p:cNvPr id="8" name="Rounded Rectangle 7"/>
          <p:cNvSpPr/>
          <p:nvPr/>
        </p:nvSpPr>
        <p:spPr>
          <a:xfrm>
            <a:off x="602071" y="3355190"/>
            <a:ext cx="1352006" cy="7772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13" dirty="0"/>
              <a:t>Customers</a:t>
            </a:r>
            <a:endParaRPr lang="nl-NL" sz="1013" dirty="0"/>
          </a:p>
        </p:txBody>
      </p:sp>
      <p:sp>
        <p:nvSpPr>
          <p:cNvPr id="9" name="Rounded Rectangle 8"/>
          <p:cNvSpPr/>
          <p:nvPr/>
        </p:nvSpPr>
        <p:spPr>
          <a:xfrm>
            <a:off x="2357845" y="4148311"/>
            <a:ext cx="1352006" cy="7772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Loyalty Program</a:t>
            </a:r>
            <a:endParaRPr lang="nl-NL" sz="1013" dirty="0"/>
          </a:p>
        </p:txBody>
      </p:sp>
      <p:sp>
        <p:nvSpPr>
          <p:cNvPr id="12" name="Rounded Rectangle 11"/>
          <p:cNvSpPr/>
          <p:nvPr/>
        </p:nvSpPr>
        <p:spPr>
          <a:xfrm>
            <a:off x="7125056" y="4148375"/>
            <a:ext cx="1352006" cy="77724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Finance</a:t>
            </a:r>
            <a:endParaRPr lang="nl-NL" sz="1013" dirty="0"/>
          </a:p>
        </p:txBody>
      </p:sp>
      <p:sp>
        <p:nvSpPr>
          <p:cNvPr id="13" name="Rounded Rectangle 12"/>
          <p:cNvSpPr/>
          <p:nvPr/>
        </p:nvSpPr>
        <p:spPr>
          <a:xfrm>
            <a:off x="2324804" y="2338728"/>
            <a:ext cx="5138315" cy="66284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a:t>
            </a:r>
            <a:r>
              <a:rPr lang="en-US" sz="1013" dirty="0" smtClean="0"/>
              <a:t>Hub</a:t>
            </a:r>
            <a:endParaRPr lang="en-US" sz="1013" dirty="0"/>
          </a:p>
          <a:p>
            <a:pPr algn="ctr"/>
            <a:endParaRPr lang="en-US" sz="1013" dirty="0"/>
          </a:p>
          <a:p>
            <a:pPr algn="ctr"/>
            <a:endParaRPr lang="nl-NL" sz="1013" dirty="0"/>
          </a:p>
        </p:txBody>
      </p:sp>
      <p:sp>
        <p:nvSpPr>
          <p:cNvPr id="11" name="Rounded Rectangle 10"/>
          <p:cNvSpPr/>
          <p:nvPr/>
        </p:nvSpPr>
        <p:spPr>
          <a:xfrm>
            <a:off x="2494139"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X</a:t>
            </a:r>
            <a:endParaRPr lang="nl-NL" sz="1013" dirty="0"/>
          </a:p>
        </p:txBody>
      </p:sp>
      <p:sp>
        <p:nvSpPr>
          <p:cNvPr id="14" name="Rounded Rectangle 13"/>
          <p:cNvSpPr/>
          <p:nvPr/>
        </p:nvSpPr>
        <p:spPr>
          <a:xfrm>
            <a:off x="3813713"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Y</a:t>
            </a:r>
            <a:endParaRPr lang="nl-NL" sz="1013" dirty="0"/>
          </a:p>
        </p:txBody>
      </p:sp>
      <p:sp>
        <p:nvSpPr>
          <p:cNvPr id="15" name="Rounded Rectangle 14"/>
          <p:cNvSpPr/>
          <p:nvPr/>
        </p:nvSpPr>
        <p:spPr>
          <a:xfrm>
            <a:off x="5133287"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Z</a:t>
            </a:r>
            <a:endParaRPr lang="nl-NL" sz="1013" dirty="0"/>
          </a:p>
        </p:txBody>
      </p:sp>
      <p:sp>
        <p:nvSpPr>
          <p:cNvPr id="16" name="Rounded Rectangle 15"/>
          <p:cNvSpPr/>
          <p:nvPr/>
        </p:nvSpPr>
        <p:spPr>
          <a:xfrm>
            <a:off x="6452860"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Q</a:t>
            </a:r>
            <a:endParaRPr lang="nl-NL" sz="1013" dirty="0"/>
          </a:p>
        </p:txBody>
      </p:sp>
      <p:sp>
        <p:nvSpPr>
          <p:cNvPr id="20" name="Oval Callout 19"/>
          <p:cNvSpPr/>
          <p:nvPr/>
        </p:nvSpPr>
        <p:spPr>
          <a:xfrm>
            <a:off x="7618853" y="3250503"/>
            <a:ext cx="1275549" cy="542139"/>
          </a:xfrm>
          <a:prstGeom prst="wedgeEllipseCallout">
            <a:avLst>
              <a:gd name="adj1" fmla="val -16204"/>
              <a:gd name="adj2" fmla="val 1423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1" name="Lightning Bolt 20"/>
          <p:cNvSpPr/>
          <p:nvPr/>
        </p:nvSpPr>
        <p:spPr>
          <a:xfrm>
            <a:off x="7503303" y="325135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2" name="TextBox 21"/>
          <p:cNvSpPr txBox="1"/>
          <p:nvPr/>
        </p:nvSpPr>
        <p:spPr>
          <a:xfrm>
            <a:off x="7746220" y="3307894"/>
            <a:ext cx="1206099"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Payment </a:t>
            </a:r>
            <a:br>
              <a:rPr lang="en-US" sz="900" dirty="0"/>
            </a:br>
            <a:r>
              <a:rPr lang="en-US" sz="900" dirty="0"/>
              <a:t>Received</a:t>
            </a:r>
          </a:p>
          <a:p>
            <a:pPr marL="128588" indent="-128588">
              <a:buFont typeface="Arial" panose="020B0604020202020204" pitchFamily="34" charset="0"/>
              <a:buChar char="•"/>
            </a:pPr>
            <a:r>
              <a:rPr lang="en-US" sz="900" dirty="0"/>
              <a:t>Customer Frozen</a:t>
            </a:r>
          </a:p>
        </p:txBody>
      </p:sp>
      <p:sp>
        <p:nvSpPr>
          <p:cNvPr id="23" name="Oval Callout 22"/>
          <p:cNvSpPr/>
          <p:nvPr/>
        </p:nvSpPr>
        <p:spPr>
          <a:xfrm>
            <a:off x="5519154" y="3527036"/>
            <a:ext cx="1275549" cy="465845"/>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4" name="Lightning Bolt 23"/>
          <p:cNvSpPr/>
          <p:nvPr/>
        </p:nvSpPr>
        <p:spPr>
          <a:xfrm>
            <a:off x="5410232" y="3371071"/>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TextBox 24"/>
          <p:cNvSpPr txBox="1"/>
          <p:nvPr/>
        </p:nvSpPr>
        <p:spPr>
          <a:xfrm>
            <a:off x="5674033" y="3519998"/>
            <a:ext cx="1084271"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Product Stock </a:t>
            </a:r>
            <a:br>
              <a:rPr lang="en-US" sz="900" dirty="0"/>
            </a:br>
            <a:r>
              <a:rPr lang="en-US" sz="900" dirty="0"/>
              <a:t>Update</a:t>
            </a:r>
          </a:p>
          <a:p>
            <a:pPr marL="128588" indent="-128588">
              <a:buFont typeface="Arial" panose="020B0604020202020204" pitchFamily="34" charset="0"/>
              <a:buChar char="•"/>
            </a:pPr>
            <a:r>
              <a:rPr lang="en-US" sz="900" dirty="0"/>
              <a:t>Shipping News</a:t>
            </a:r>
            <a:endParaRPr lang="nl-NL" sz="900" dirty="0"/>
          </a:p>
        </p:txBody>
      </p:sp>
      <p:sp>
        <p:nvSpPr>
          <p:cNvPr id="26" name="Oval Callout 25"/>
          <p:cNvSpPr/>
          <p:nvPr/>
        </p:nvSpPr>
        <p:spPr>
          <a:xfrm>
            <a:off x="3857130" y="3524175"/>
            <a:ext cx="1275549" cy="465845"/>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7" name="Lightning Bolt 26"/>
          <p:cNvSpPr/>
          <p:nvPr/>
        </p:nvSpPr>
        <p:spPr>
          <a:xfrm>
            <a:off x="3813526" y="336821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8" name="TextBox 27"/>
          <p:cNvSpPr txBox="1"/>
          <p:nvPr/>
        </p:nvSpPr>
        <p:spPr>
          <a:xfrm>
            <a:off x="4049102" y="3565515"/>
            <a:ext cx="1154803"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Create</a:t>
            </a:r>
          </a:p>
          <a:p>
            <a:pPr marL="128588" indent="-128588">
              <a:buFont typeface="Arial" panose="020B0604020202020204" pitchFamily="34" charset="0"/>
              <a:buChar char="•"/>
            </a:pPr>
            <a:r>
              <a:rPr lang="en-US" sz="900" dirty="0"/>
              <a:t>Order Cancelled</a:t>
            </a:r>
          </a:p>
          <a:p>
            <a:pPr marL="128588" indent="-128588">
              <a:buFont typeface="Arial" panose="020B0604020202020204" pitchFamily="34" charset="0"/>
              <a:buChar char="•"/>
            </a:pPr>
            <a:endParaRPr lang="nl-NL" sz="900" dirty="0"/>
          </a:p>
        </p:txBody>
      </p:sp>
      <p:sp>
        <p:nvSpPr>
          <p:cNvPr id="29" name="Oval Callout 28"/>
          <p:cNvSpPr/>
          <p:nvPr/>
        </p:nvSpPr>
        <p:spPr>
          <a:xfrm>
            <a:off x="2325741" y="3521314"/>
            <a:ext cx="1275549" cy="465845"/>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0" name="Lightning Bolt 29"/>
          <p:cNvSpPr/>
          <p:nvPr/>
        </p:nvSpPr>
        <p:spPr>
          <a:xfrm>
            <a:off x="2216819" y="3365349"/>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1" name="TextBox 30"/>
          <p:cNvSpPr txBox="1"/>
          <p:nvPr/>
        </p:nvSpPr>
        <p:spPr>
          <a:xfrm>
            <a:off x="2472621" y="3548362"/>
            <a:ext cx="1244571" cy="369332"/>
          </a:xfrm>
          <a:prstGeom prst="rect">
            <a:avLst/>
          </a:prstGeom>
          <a:noFill/>
        </p:spPr>
        <p:txBody>
          <a:bodyPr wrap="none" rtlCol="0">
            <a:spAutoFit/>
          </a:bodyPr>
          <a:lstStyle/>
          <a:p>
            <a:pPr marL="128588" indent="-128588">
              <a:buFont typeface="Arial" panose="020B0604020202020204" pitchFamily="34" charset="0"/>
              <a:buChar char="•"/>
            </a:pPr>
            <a:r>
              <a:rPr lang="en-US" sz="900" dirty="0"/>
              <a:t>Customer Loyalty </a:t>
            </a:r>
            <a:br>
              <a:rPr lang="en-US" sz="900" dirty="0"/>
            </a:br>
            <a:r>
              <a:rPr lang="en-US" sz="900" dirty="0"/>
              <a:t>Status Change</a:t>
            </a:r>
            <a:endParaRPr lang="nl-NL" sz="900" dirty="0"/>
          </a:p>
        </p:txBody>
      </p:sp>
      <p:sp>
        <p:nvSpPr>
          <p:cNvPr id="35" name="Oval Callout 34"/>
          <p:cNvSpPr/>
          <p:nvPr/>
        </p:nvSpPr>
        <p:spPr>
          <a:xfrm>
            <a:off x="1271994" y="1098683"/>
            <a:ext cx="1314452" cy="628592"/>
          </a:xfrm>
          <a:prstGeom prst="wedgeEllipseCallout">
            <a:avLst>
              <a:gd name="adj1" fmla="val -43232"/>
              <a:gd name="adj2" fmla="val 1162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6" name="Lightning Bolt 35"/>
          <p:cNvSpPr/>
          <p:nvPr/>
        </p:nvSpPr>
        <p:spPr>
          <a:xfrm>
            <a:off x="1110629" y="104616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7" name="TextBox 36"/>
          <p:cNvSpPr txBox="1"/>
          <p:nvPr/>
        </p:nvSpPr>
        <p:spPr>
          <a:xfrm>
            <a:off x="1360093" y="1158917"/>
            <a:ext cx="1180451"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Product Update</a:t>
            </a:r>
          </a:p>
          <a:p>
            <a:pPr marL="128588" indent="-128588">
              <a:buFont typeface="Arial" panose="020B0604020202020204" pitchFamily="34" charset="0"/>
              <a:buChar char="•"/>
            </a:pPr>
            <a:r>
              <a:rPr lang="en-US" sz="900" dirty="0"/>
              <a:t>Product added </a:t>
            </a:r>
            <a:br>
              <a:rPr lang="en-US" sz="900" dirty="0"/>
            </a:br>
            <a:r>
              <a:rPr lang="en-US" sz="900" dirty="0"/>
              <a:t>to Shopping Cart</a:t>
            </a:r>
          </a:p>
        </p:txBody>
      </p:sp>
      <p:sp>
        <p:nvSpPr>
          <p:cNvPr id="38" name="Oval Callout 37"/>
          <p:cNvSpPr/>
          <p:nvPr/>
        </p:nvSpPr>
        <p:spPr>
          <a:xfrm>
            <a:off x="219796" y="3122268"/>
            <a:ext cx="1545554" cy="465845"/>
          </a:xfrm>
          <a:prstGeom prst="wedgeEllipseCallout">
            <a:avLst>
              <a:gd name="adj1" fmla="val 30790"/>
              <a:gd name="adj2" fmla="val 702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9" name="Lightning Bolt 38"/>
          <p:cNvSpPr/>
          <p:nvPr/>
        </p:nvSpPr>
        <p:spPr>
          <a:xfrm>
            <a:off x="27536" y="299449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0" name="TextBox 39"/>
          <p:cNvSpPr txBox="1"/>
          <p:nvPr/>
        </p:nvSpPr>
        <p:spPr>
          <a:xfrm>
            <a:off x="348693" y="3128697"/>
            <a:ext cx="1674176"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New Customer</a:t>
            </a:r>
          </a:p>
          <a:p>
            <a:pPr marL="128588" indent="-128588">
              <a:buFont typeface="Arial" panose="020B0604020202020204" pitchFamily="34" charset="0"/>
              <a:buChar char="•"/>
            </a:pPr>
            <a:r>
              <a:rPr lang="en-US" sz="900" dirty="0"/>
              <a:t>Customer Profile Changed</a:t>
            </a:r>
          </a:p>
          <a:p>
            <a:pPr marL="128588" indent="-128588">
              <a:buFont typeface="Arial" panose="020B0604020202020204" pitchFamily="34" charset="0"/>
              <a:buChar char="•"/>
            </a:pPr>
            <a:r>
              <a:rPr lang="en-US" sz="900" dirty="0"/>
              <a:t>Customer Sign In</a:t>
            </a:r>
            <a:endParaRPr lang="nl-NL" sz="900" dirty="0"/>
          </a:p>
        </p:txBody>
      </p:sp>
      <p:pic>
        <p:nvPicPr>
          <p:cNvPr id="43" name="Picture 42"/>
          <p:cNvPicPr>
            <a:picLocks noChangeAspect="1"/>
          </p:cNvPicPr>
          <p:nvPr/>
        </p:nvPicPr>
        <p:blipFill>
          <a:blip r:embed="rId3"/>
          <a:stretch>
            <a:fillRect/>
          </a:stretch>
        </p:blipFill>
        <p:spPr>
          <a:xfrm>
            <a:off x="8377341" y="320987"/>
            <a:ext cx="199441" cy="254287"/>
          </a:xfrm>
          <a:prstGeom prst="rect">
            <a:avLst/>
          </a:prstGeom>
        </p:spPr>
      </p:pic>
      <p:pic>
        <p:nvPicPr>
          <p:cNvPr id="44" name="Picture 12" descr="Image result for logo elastic ind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8200" y="575274"/>
            <a:ext cx="639398" cy="19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1743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do we implement </a:t>
            </a:r>
            <a:r>
              <a:rPr lang="en-US" dirty="0" err="1" smtClean="0"/>
              <a:t>microservices</a:t>
            </a:r>
            <a:r>
              <a:rPr lang="en-US" dirty="0" smtClean="0"/>
              <a:t>?</a:t>
            </a:r>
            <a:endParaRPr lang="nl-NL" dirty="0"/>
          </a:p>
        </p:txBody>
      </p:sp>
      <p:sp>
        <p:nvSpPr>
          <p:cNvPr id="6" name="Content Placeholder 5"/>
          <p:cNvSpPr>
            <a:spLocks noGrp="1"/>
          </p:cNvSpPr>
          <p:nvPr>
            <p:ph idx="1"/>
          </p:nvPr>
        </p:nvSpPr>
        <p:spPr/>
        <p:txBody>
          <a:bodyPr/>
          <a:lstStyle/>
          <a:p>
            <a:r>
              <a:rPr lang="en-US" dirty="0" smtClean="0"/>
              <a:t>And how we make the containers horizontally scalable</a:t>
            </a:r>
            <a:endParaRPr lang="nl-NL" dirty="0"/>
          </a:p>
        </p:txBody>
      </p:sp>
      <p:sp>
        <p:nvSpPr>
          <p:cNvPr id="3" name="Footer Placeholder 2"/>
          <p:cNvSpPr>
            <a:spLocks noGrp="1"/>
          </p:cNvSpPr>
          <p:nvPr>
            <p:ph type="ftr" sz="quarter" idx="11"/>
          </p:nvPr>
        </p:nvSpPr>
        <p:spPr/>
        <p:txBody>
          <a:bodyPr/>
          <a:lstStyle/>
          <a:p>
            <a:r>
              <a:rPr lang="nl-NL" noProof="0" smtClean="0"/>
              <a:t>50 Shades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406" y="1426703"/>
            <a:ext cx="3289297" cy="3289297"/>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288233" y="2196601"/>
            <a:ext cx="4339532" cy="2082115"/>
          </a:xfrm>
          <a:prstGeom prst="wedgeEllipseCallout">
            <a:avLst>
              <a:gd name="adj1" fmla="val 42491"/>
              <a:gd name="adj2" fmla="val -7776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MV Boli" panose="02000500030200090000" pitchFamily="2" charset="0"/>
                <a:cs typeface="MV Boli" panose="02000500030200090000" pitchFamily="2" charset="0"/>
              </a:rPr>
              <a:t>How do we get from a Monolith to </a:t>
            </a:r>
            <a:r>
              <a:rPr lang="en-US" sz="2800" dirty="0" err="1" smtClean="0">
                <a:latin typeface="MV Boli" panose="02000500030200090000" pitchFamily="2" charset="0"/>
                <a:cs typeface="MV Boli" panose="02000500030200090000" pitchFamily="2" charset="0"/>
              </a:rPr>
              <a:t>Microservices</a:t>
            </a:r>
            <a:r>
              <a:rPr lang="en-US" sz="2800" dirty="0" smtClean="0">
                <a:latin typeface="MV Boli" panose="02000500030200090000" pitchFamily="2" charset="0"/>
                <a:cs typeface="MV Boli" panose="02000500030200090000" pitchFamily="2" charset="0"/>
              </a:rPr>
              <a:t>?</a:t>
            </a:r>
            <a:endParaRPr lang="nl-NL" sz="2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717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319980"/>
            <a:ext cx="7703999" cy="1703959"/>
          </a:xfrm>
        </p:spPr>
        <p:txBody>
          <a:bodyPr/>
          <a:lstStyle/>
          <a:p>
            <a:pPr algn="ctr"/>
            <a:r>
              <a:rPr lang="en-US" sz="8800" dirty="0" smtClean="0"/>
              <a:t>How?</a:t>
            </a:r>
            <a:br>
              <a:rPr lang="en-US" sz="8800" dirty="0" smtClean="0"/>
            </a:br>
            <a:r>
              <a:rPr lang="en-US" sz="8000" dirty="0" smtClean="0"/>
              <a:t>Run &amp; Operate</a:t>
            </a:r>
            <a:endParaRPr lang="nl-NL" sz="80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17114543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&amp; Operate </a:t>
            </a:r>
            <a:r>
              <a:rPr lang="en-US" dirty="0" err="1" smtClean="0"/>
              <a:t>Microservices</a:t>
            </a:r>
            <a:endParaRPr lang="nl-NL" dirty="0"/>
          </a:p>
        </p:txBody>
      </p:sp>
      <p:sp>
        <p:nvSpPr>
          <p:cNvPr id="3" name="Content Placeholder 2"/>
          <p:cNvSpPr>
            <a:spLocks noGrp="1"/>
          </p:cNvSpPr>
          <p:nvPr>
            <p:ph idx="1"/>
          </p:nvPr>
        </p:nvSpPr>
        <p:spPr/>
        <p:txBody>
          <a:bodyPr/>
          <a:lstStyle/>
          <a:p>
            <a:pPr lvl="1"/>
            <a:r>
              <a:rPr lang="en-US" dirty="0" smtClean="0"/>
              <a:t>Rapid rollout</a:t>
            </a:r>
          </a:p>
          <a:p>
            <a:pPr lvl="2"/>
            <a:r>
              <a:rPr lang="en-US" dirty="0" smtClean="0"/>
              <a:t>Including scale out &amp; recover</a:t>
            </a:r>
          </a:p>
          <a:p>
            <a:pPr lvl="1"/>
            <a:r>
              <a:rPr lang="en-US" dirty="0" smtClean="0"/>
              <a:t>Non breaking upgrade &amp; rollback</a:t>
            </a:r>
            <a:br>
              <a:rPr lang="en-US" dirty="0" smtClean="0"/>
            </a:br>
            <a:r>
              <a:rPr lang="en-US" dirty="0" smtClean="0"/>
              <a:t>strategies (canary)</a:t>
            </a:r>
          </a:p>
          <a:p>
            <a:pPr lvl="1"/>
            <a:r>
              <a:rPr lang="en-US" dirty="0" smtClean="0"/>
              <a:t>Agile infrastructure</a:t>
            </a:r>
          </a:p>
          <a:p>
            <a:pPr lvl="2"/>
            <a:r>
              <a:rPr lang="en-US" dirty="0" smtClean="0"/>
              <a:t>Relocate, independent of</a:t>
            </a:r>
            <a:br>
              <a:rPr lang="en-US" dirty="0" smtClean="0"/>
            </a:br>
            <a:r>
              <a:rPr lang="en-US" dirty="0" smtClean="0"/>
              <a:t>infra specifics</a:t>
            </a:r>
          </a:p>
          <a:p>
            <a:pPr lvl="1"/>
            <a:r>
              <a:rPr lang="en-US" dirty="0" smtClean="0"/>
              <a:t>Health management</a:t>
            </a:r>
          </a:p>
          <a:p>
            <a:pPr lvl="2"/>
            <a:r>
              <a:rPr lang="en-US" dirty="0" smtClean="0"/>
              <a:t>Monitor and safeguard SLA requirements on response time, success and availability</a:t>
            </a:r>
          </a:p>
          <a:p>
            <a:pPr lvl="1"/>
            <a:r>
              <a:rPr lang="en-US" dirty="0" smtClean="0"/>
              <a:t>Scale elastically </a:t>
            </a:r>
          </a:p>
          <a:p>
            <a:pPr lvl="1"/>
            <a:r>
              <a:rPr lang="en-US" dirty="0" smtClean="0"/>
              <a:t>TCO management</a:t>
            </a:r>
          </a:p>
          <a:p>
            <a:pPr lvl="1"/>
            <a:r>
              <a:rPr lang="en-US" dirty="0" smtClean="0"/>
              <a:t>DevOps: one team creates and runs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grpSp>
        <p:nvGrpSpPr>
          <p:cNvPr id="6" name="Group 5"/>
          <p:cNvGrpSpPr/>
          <p:nvPr/>
        </p:nvGrpSpPr>
        <p:grpSpPr>
          <a:xfrm>
            <a:off x="4192395" y="792000"/>
            <a:ext cx="4743622" cy="1320424"/>
            <a:chOff x="-107973" y="1987274"/>
            <a:chExt cx="9313871" cy="2230307"/>
          </a:xfrm>
        </p:grpSpPr>
        <p:sp>
          <p:nvSpPr>
            <p:cNvPr id="7" name="Oval 6"/>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8" name="Oval 7"/>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9" name="Oval 8"/>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10" name="Oval 9"/>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11" name="Oval 10"/>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12" name="Rectangle 11"/>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dirty="0"/>
            </a:p>
          </p:txBody>
        </p:sp>
        <p:sp>
          <p:nvSpPr>
            <p:cNvPr id="13" name="TextBox 12"/>
            <p:cNvSpPr txBox="1"/>
            <p:nvPr/>
          </p:nvSpPr>
          <p:spPr>
            <a:xfrm>
              <a:off x="1901343" y="3816074"/>
              <a:ext cx="5108889" cy="337910"/>
            </a:xfrm>
            <a:prstGeom prst="rect">
              <a:avLst/>
            </a:prstGeom>
            <a:noFill/>
          </p:spPr>
          <p:txBody>
            <a:bodyPr wrap="none" rtlCol="0">
              <a:spAutoFit/>
            </a:bodyPr>
            <a:lstStyle/>
            <a:p>
              <a:r>
                <a:rPr lang="en-US" sz="700" dirty="0"/>
                <a:t>Generic Infrastructure Platform for running DevOps Products</a:t>
              </a:r>
              <a:endParaRPr lang="nl-NL" sz="700" dirty="0"/>
            </a:p>
          </p:txBody>
        </p:sp>
      </p:grpSp>
      <p:sp>
        <p:nvSpPr>
          <p:cNvPr id="14" name="TextBox 13"/>
          <p:cNvSpPr txBox="1"/>
          <p:nvPr/>
        </p:nvSpPr>
        <p:spPr>
          <a:xfrm>
            <a:off x="4472889" y="921670"/>
            <a:ext cx="391454" cy="523220"/>
          </a:xfrm>
          <a:prstGeom prst="rect">
            <a:avLst/>
          </a:prstGeom>
          <a:noFill/>
        </p:spPr>
        <p:txBody>
          <a:bodyPr wrap="none" rtlCol="0">
            <a:spAutoFit/>
          </a:bodyPr>
          <a:lstStyle/>
          <a:p>
            <a:r>
              <a:rPr lang="nl-NL" sz="2800" dirty="0"/>
              <a:t>µ</a:t>
            </a:r>
          </a:p>
        </p:txBody>
      </p:sp>
      <p:sp>
        <p:nvSpPr>
          <p:cNvPr id="15" name="TextBox 14"/>
          <p:cNvSpPr txBox="1"/>
          <p:nvPr/>
        </p:nvSpPr>
        <p:spPr>
          <a:xfrm>
            <a:off x="5438518" y="921670"/>
            <a:ext cx="391454" cy="523220"/>
          </a:xfrm>
          <a:prstGeom prst="rect">
            <a:avLst/>
          </a:prstGeom>
          <a:noFill/>
        </p:spPr>
        <p:txBody>
          <a:bodyPr wrap="none" rtlCol="0">
            <a:spAutoFit/>
          </a:bodyPr>
          <a:lstStyle/>
          <a:p>
            <a:r>
              <a:rPr lang="nl-NL" sz="2800" dirty="0"/>
              <a:t>µ</a:t>
            </a:r>
          </a:p>
        </p:txBody>
      </p:sp>
      <p:sp>
        <p:nvSpPr>
          <p:cNvPr id="16" name="TextBox 15"/>
          <p:cNvSpPr txBox="1"/>
          <p:nvPr/>
        </p:nvSpPr>
        <p:spPr>
          <a:xfrm>
            <a:off x="6404148" y="921670"/>
            <a:ext cx="391454" cy="523220"/>
          </a:xfrm>
          <a:prstGeom prst="rect">
            <a:avLst/>
          </a:prstGeom>
          <a:noFill/>
        </p:spPr>
        <p:txBody>
          <a:bodyPr wrap="none" rtlCol="0">
            <a:spAutoFit/>
          </a:bodyPr>
          <a:lstStyle/>
          <a:p>
            <a:r>
              <a:rPr lang="nl-NL" sz="2800" dirty="0"/>
              <a:t>µ</a:t>
            </a:r>
          </a:p>
        </p:txBody>
      </p:sp>
      <p:sp>
        <p:nvSpPr>
          <p:cNvPr id="17" name="TextBox 16"/>
          <p:cNvSpPr txBox="1"/>
          <p:nvPr/>
        </p:nvSpPr>
        <p:spPr>
          <a:xfrm>
            <a:off x="7369777" y="921670"/>
            <a:ext cx="391454" cy="523220"/>
          </a:xfrm>
          <a:prstGeom prst="rect">
            <a:avLst/>
          </a:prstGeom>
          <a:noFill/>
        </p:spPr>
        <p:txBody>
          <a:bodyPr wrap="none" rtlCol="0">
            <a:spAutoFit/>
          </a:bodyPr>
          <a:lstStyle/>
          <a:p>
            <a:r>
              <a:rPr lang="nl-NL" sz="2800" dirty="0"/>
              <a:t>µ</a:t>
            </a:r>
          </a:p>
        </p:txBody>
      </p:sp>
      <p:sp>
        <p:nvSpPr>
          <p:cNvPr id="18" name="TextBox 17"/>
          <p:cNvSpPr txBox="1"/>
          <p:nvPr/>
        </p:nvSpPr>
        <p:spPr>
          <a:xfrm>
            <a:off x="8335407" y="921670"/>
            <a:ext cx="391454" cy="523220"/>
          </a:xfrm>
          <a:prstGeom prst="rect">
            <a:avLst/>
          </a:prstGeom>
          <a:noFill/>
        </p:spPr>
        <p:txBody>
          <a:bodyPr wrap="none" rtlCol="0">
            <a:spAutoFit/>
          </a:bodyPr>
          <a:lstStyle/>
          <a:p>
            <a:r>
              <a:rPr lang="nl-NL" sz="2800" dirty="0"/>
              <a:t>µ</a:t>
            </a:r>
          </a:p>
        </p:txBody>
      </p:sp>
    </p:spTree>
    <p:extLst>
      <p:ext uri="{BB962C8B-B14F-4D97-AF65-F5344CB8AC3E}">
        <p14:creationId xmlns:p14="http://schemas.microsoft.com/office/powerpoint/2010/main" val="34867586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elephant in the room…</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8" descr="Image result for docker hub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604" y="1549593"/>
            <a:ext cx="8658949" cy="25528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79872" y="385749"/>
            <a:ext cx="1025922" cy="276999"/>
          </a:xfrm>
          <a:prstGeom prst="rect">
            <a:avLst/>
          </a:prstGeom>
          <a:solidFill>
            <a:schemeClr val="bg1"/>
          </a:solidFill>
        </p:spPr>
        <p:txBody>
          <a:bodyPr wrap="none" lIns="0" tIns="0" rIns="0" bIns="0" rtlCol="0">
            <a:spAutoFit/>
          </a:bodyPr>
          <a:lstStyle/>
          <a:p>
            <a:r>
              <a:rPr lang="en-US" sz="1800" b="1" dirty="0" smtClean="0">
                <a:solidFill>
                  <a:schemeClr val="tx2"/>
                </a:solidFill>
                <a:latin typeface="+mj-lt"/>
                <a:ea typeface="+mj-ea"/>
                <a:cs typeface="+mj-cs"/>
              </a:rPr>
              <a:t>  whale    </a:t>
            </a:r>
            <a:endParaRPr lang="nl-NL" sz="1800" b="1" dirty="0" err="1">
              <a:solidFill>
                <a:schemeClr val="tx2"/>
              </a:solidFill>
              <a:latin typeface="+mj-lt"/>
              <a:ea typeface="+mj-ea"/>
              <a:cs typeface="+mj-cs"/>
            </a:endParaRPr>
          </a:p>
        </p:txBody>
      </p:sp>
    </p:spTree>
    <p:extLst>
      <p:ext uri="{BB962C8B-B14F-4D97-AF65-F5344CB8AC3E}">
        <p14:creationId xmlns:p14="http://schemas.microsoft.com/office/powerpoint/2010/main" val="323218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a:t>
            </a:r>
            <a:endParaRPr lang="nl-NL" dirty="0"/>
          </a:p>
        </p:txBody>
      </p:sp>
      <p:sp>
        <p:nvSpPr>
          <p:cNvPr id="3" name="Content Placeholder 2"/>
          <p:cNvSpPr>
            <a:spLocks noGrp="1"/>
          </p:cNvSpPr>
          <p:nvPr>
            <p:ph idx="1"/>
          </p:nvPr>
        </p:nvSpPr>
        <p:spPr/>
        <p:txBody>
          <a:bodyPr/>
          <a:lstStyle/>
          <a:p>
            <a:r>
              <a:rPr lang="en-US" dirty="0" smtClean="0"/>
              <a:t>As vehicle for:</a:t>
            </a:r>
          </a:p>
          <a:p>
            <a:pPr lvl="1"/>
            <a:r>
              <a:rPr lang="en-US" dirty="0" smtClean="0"/>
              <a:t>Encapsulate</a:t>
            </a:r>
          </a:p>
          <a:p>
            <a:pPr lvl="1"/>
            <a:r>
              <a:rPr lang="en-US" dirty="0" smtClean="0"/>
              <a:t>Build</a:t>
            </a:r>
          </a:p>
          <a:p>
            <a:pPr lvl="1"/>
            <a:r>
              <a:rPr lang="en-US" dirty="0" smtClean="0"/>
              <a:t>Share &amp; Ship</a:t>
            </a:r>
          </a:p>
          <a:p>
            <a:pPr lvl="1"/>
            <a:r>
              <a:rPr lang="en-US" dirty="0" smtClean="0"/>
              <a:t>Automated Tests</a:t>
            </a:r>
          </a:p>
          <a:p>
            <a:pPr lvl="1"/>
            <a:r>
              <a:rPr lang="en-US" dirty="0" smtClean="0"/>
              <a:t>Deploy</a:t>
            </a:r>
          </a:p>
          <a:p>
            <a:pPr lvl="1"/>
            <a:r>
              <a:rPr lang="en-US" dirty="0" smtClean="0"/>
              <a:t>Run</a:t>
            </a:r>
          </a:p>
          <a:p>
            <a:pPr lvl="1"/>
            <a:r>
              <a:rPr lang="en-US" dirty="0" smtClean="0"/>
              <a:t>Scale</a:t>
            </a:r>
          </a:p>
          <a:p>
            <a:pPr lvl="1"/>
            <a:r>
              <a:rPr lang="en-US" dirty="0" smtClean="0"/>
              <a:t>Relocate</a:t>
            </a:r>
          </a:p>
          <a:p>
            <a:pPr lvl="1"/>
            <a:r>
              <a:rPr lang="en-US" dirty="0" smtClean="0"/>
              <a:t>Standardize</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25" descr="Image result for docker container icon"/>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8917" y="2317929"/>
            <a:ext cx="3793264" cy="239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65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6" y="2794655"/>
            <a:ext cx="3351070"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3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46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6693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3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38</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456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39</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Can 2"/>
          <p:cNvSpPr/>
          <p:nvPr/>
        </p:nvSpPr>
        <p:spPr>
          <a:xfrm>
            <a:off x="2410815" y="3469387"/>
            <a:ext cx="386393" cy="2450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Can 21"/>
          <p:cNvSpPr/>
          <p:nvPr/>
        </p:nvSpPr>
        <p:spPr>
          <a:xfrm>
            <a:off x="5005534" y="2569459"/>
            <a:ext cx="755227" cy="444584"/>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19" name="Cloud 18"/>
          <p:cNvSpPr/>
          <p:nvPr/>
        </p:nvSpPr>
        <p:spPr>
          <a:xfrm>
            <a:off x="2692920" y="4491880"/>
            <a:ext cx="1301378" cy="5028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Storage</a:t>
            </a:r>
            <a:endParaRPr lang="nl-NL" dirty="0"/>
          </a:p>
        </p:txBody>
      </p:sp>
      <p:cxnSp>
        <p:nvCxnSpPr>
          <p:cNvPr id="25" name="Elbow Connector 24"/>
          <p:cNvCxnSpPr>
            <a:stCxn id="3" idx="3"/>
            <a:endCxn id="19" idx="3"/>
          </p:cNvCxnSpPr>
          <p:nvPr/>
        </p:nvCxnSpPr>
        <p:spPr>
          <a:xfrm rot="16200000" flipH="1">
            <a:off x="2570691" y="3747714"/>
            <a:ext cx="806239" cy="739597"/>
          </a:xfrm>
          <a:prstGeom prst="bentConnector3">
            <a:avLst>
              <a:gd name="adj1" fmla="val 7373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be 26"/>
          <p:cNvSpPr/>
          <p:nvPr/>
        </p:nvSpPr>
        <p:spPr>
          <a:xfrm>
            <a:off x="4617550" y="4421417"/>
            <a:ext cx="775968" cy="45314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SAN</a:t>
            </a:r>
            <a:endParaRPr lang="nl-NL" dirty="0"/>
          </a:p>
        </p:txBody>
      </p:sp>
      <p:cxnSp>
        <p:nvCxnSpPr>
          <p:cNvPr id="29" name="Elbow Connector 28"/>
          <p:cNvCxnSpPr>
            <a:stCxn id="22" idx="3"/>
            <a:endCxn id="27" idx="0"/>
          </p:cNvCxnSpPr>
          <p:nvPr/>
        </p:nvCxnSpPr>
        <p:spPr>
          <a:xfrm rot="5400000">
            <a:off x="4518976" y="3557245"/>
            <a:ext cx="1407374" cy="320971"/>
          </a:xfrm>
          <a:prstGeom prst="bentConnector3">
            <a:avLst>
              <a:gd name="adj1" fmla="val 84249"/>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Down Arrow 19"/>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5008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smtClean="0"/>
              <a:t>Why?</a:t>
            </a:r>
            <a:br>
              <a:rPr lang="en-US" sz="8800" dirty="0" smtClean="0"/>
            </a:br>
            <a:r>
              <a:rPr lang="en-US" sz="2800" dirty="0" smtClean="0"/>
              <a:t>What?</a:t>
            </a:r>
            <a:br>
              <a:rPr lang="en-US" sz="2800" dirty="0" smtClean="0"/>
            </a:br>
            <a:r>
              <a:rPr lang="en-US" sz="2800" dirty="0" smtClean="0"/>
              <a:t>How?</a:t>
            </a:r>
            <a:endParaRPr lang="nl-NL" sz="88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a:t>
            </a:fld>
            <a:endParaRPr lang="nl-NL"/>
          </a:p>
        </p:txBody>
      </p:sp>
    </p:spTree>
    <p:extLst>
      <p:ext uri="{BB962C8B-B14F-4D97-AF65-F5344CB8AC3E}">
        <p14:creationId xmlns:p14="http://schemas.microsoft.com/office/powerpoint/2010/main" val="342396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40</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Can 2"/>
          <p:cNvSpPr/>
          <p:nvPr/>
        </p:nvSpPr>
        <p:spPr>
          <a:xfrm>
            <a:off x="2410815" y="3469387"/>
            <a:ext cx="386393" cy="2450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Can 21"/>
          <p:cNvSpPr/>
          <p:nvPr/>
        </p:nvSpPr>
        <p:spPr>
          <a:xfrm>
            <a:off x="5005534" y="2569459"/>
            <a:ext cx="755227" cy="444584"/>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19" name="Cloud 18"/>
          <p:cNvSpPr/>
          <p:nvPr/>
        </p:nvSpPr>
        <p:spPr>
          <a:xfrm>
            <a:off x="2692920" y="4491880"/>
            <a:ext cx="1301378" cy="5028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Cloud Storage</a:t>
            </a:r>
            <a:endParaRPr lang="nl-NL" dirty="0"/>
          </a:p>
        </p:txBody>
      </p:sp>
      <p:cxnSp>
        <p:nvCxnSpPr>
          <p:cNvPr id="25" name="Elbow Connector 24"/>
          <p:cNvCxnSpPr>
            <a:stCxn id="3" idx="3"/>
            <a:endCxn id="19" idx="3"/>
          </p:cNvCxnSpPr>
          <p:nvPr/>
        </p:nvCxnSpPr>
        <p:spPr>
          <a:xfrm rot="16200000" flipH="1">
            <a:off x="2570691" y="3747714"/>
            <a:ext cx="806239" cy="739597"/>
          </a:xfrm>
          <a:prstGeom prst="bentConnector3">
            <a:avLst>
              <a:gd name="adj1" fmla="val 7373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be 26"/>
          <p:cNvSpPr/>
          <p:nvPr/>
        </p:nvSpPr>
        <p:spPr>
          <a:xfrm>
            <a:off x="4617550" y="4421417"/>
            <a:ext cx="775968" cy="45314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SAN</a:t>
            </a:r>
            <a:endParaRPr lang="nl-NL" dirty="0"/>
          </a:p>
        </p:txBody>
      </p:sp>
      <p:cxnSp>
        <p:nvCxnSpPr>
          <p:cNvPr id="29" name="Elbow Connector 28"/>
          <p:cNvCxnSpPr>
            <a:stCxn id="22" idx="3"/>
            <a:endCxn id="27" idx="0"/>
          </p:cNvCxnSpPr>
          <p:nvPr/>
        </p:nvCxnSpPr>
        <p:spPr>
          <a:xfrm rot="5400000">
            <a:off x="4518976" y="3557245"/>
            <a:ext cx="1407374" cy="320971"/>
          </a:xfrm>
          <a:prstGeom prst="bentConnector3">
            <a:avLst>
              <a:gd name="adj1" fmla="val 84249"/>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Cube 19"/>
          <p:cNvSpPr/>
          <p:nvPr/>
        </p:nvSpPr>
        <p:spPr>
          <a:xfrm>
            <a:off x="1070344" y="304709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tangular Callout 23"/>
          <p:cNvSpPr/>
          <p:nvPr/>
        </p:nvSpPr>
        <p:spPr>
          <a:xfrm>
            <a:off x="334272" y="2261308"/>
            <a:ext cx="1218081" cy="453043"/>
          </a:xfrm>
          <a:prstGeom prst="wedgeRectCallout">
            <a:avLst>
              <a:gd name="adj1" fmla="val 22230"/>
              <a:gd name="adj2" fmla="val 1266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Configuration Map</a:t>
            </a:r>
            <a:endParaRPr lang="nl-NL" dirty="0"/>
          </a:p>
        </p:txBody>
      </p:sp>
      <p:sp>
        <p:nvSpPr>
          <p:cNvPr id="28" name="Rectangular Callout 27"/>
          <p:cNvSpPr/>
          <p:nvPr/>
        </p:nvSpPr>
        <p:spPr>
          <a:xfrm>
            <a:off x="6254968" y="2074939"/>
            <a:ext cx="1218081" cy="453043"/>
          </a:xfrm>
          <a:prstGeom prst="wedgeRectCallout">
            <a:avLst>
              <a:gd name="adj1" fmla="val -35381"/>
              <a:gd name="adj2" fmla="val 187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Configuration Map</a:t>
            </a:r>
            <a:endParaRPr lang="nl-NL" dirty="0"/>
          </a:p>
        </p:txBody>
      </p:sp>
      <p:sp>
        <p:nvSpPr>
          <p:cNvPr id="30" name="Cube 29"/>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1" name="Down Arrow 30"/>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88858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41</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11533" t="22168" r="12972" b="20488"/>
          <a:stretch/>
        </p:blipFill>
        <p:spPr bwMode="auto">
          <a:xfrm>
            <a:off x="1294308" y="3185585"/>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682201" y="3148924"/>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death 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84" y="2951718"/>
            <a:ext cx="541190" cy="541190"/>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21"/>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Freeform 23"/>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5" name="Straight Arrow Connector 24"/>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ube 25"/>
          <p:cNvSpPr/>
          <p:nvPr/>
        </p:nvSpPr>
        <p:spPr>
          <a:xfrm>
            <a:off x="1651274" y="300877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Cube 26"/>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8" name="Cube 27"/>
          <p:cNvSpPr/>
          <p:nvPr/>
        </p:nvSpPr>
        <p:spPr>
          <a:xfrm>
            <a:off x="4422300" y="2131820"/>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Cube 28"/>
          <p:cNvSpPr/>
          <p:nvPr/>
        </p:nvSpPr>
        <p:spPr>
          <a:xfrm>
            <a:off x="7391365" y="3068709"/>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ube 29"/>
          <p:cNvSpPr/>
          <p:nvPr/>
        </p:nvSpPr>
        <p:spPr>
          <a:xfrm>
            <a:off x="3826645" y="2586775"/>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Down Arrow 30"/>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5890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5" name="Cube 24"/>
          <p:cNvSpPr/>
          <p:nvPr/>
        </p:nvSpPr>
        <p:spPr>
          <a:xfrm>
            <a:off x="1134369" y="3556653"/>
            <a:ext cx="1545265" cy="1353879"/>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682201" y="3148924"/>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death 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77" y="4275556"/>
            <a:ext cx="541190" cy="5411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83207" y="279045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Freeform 2"/>
          <p:cNvSpPr/>
          <p:nvPr/>
        </p:nvSpPr>
        <p:spPr>
          <a:xfrm>
            <a:off x="2913321" y="964019"/>
            <a:ext cx="3912781" cy="2327978"/>
          </a:xfrm>
          <a:custGeom>
            <a:avLst/>
            <a:gdLst>
              <a:gd name="connsiteX0" fmla="*/ 0 w 3912781"/>
              <a:gd name="connsiteY0" fmla="*/ 0 h 2327978"/>
              <a:gd name="connsiteX1" fmla="*/ 120502 w 3912781"/>
              <a:gd name="connsiteY1" fmla="*/ 1786269 h 2327978"/>
              <a:gd name="connsiteX2" fmla="*/ 673395 w 3912781"/>
              <a:gd name="connsiteY2" fmla="*/ 2324986 h 2327978"/>
              <a:gd name="connsiteX3" fmla="*/ 2977116 w 3912781"/>
              <a:gd name="connsiteY3" fmla="*/ 2006009 h 2327978"/>
              <a:gd name="connsiteX4" fmla="*/ 3912781 w 3912781"/>
              <a:gd name="connsiteY4" fmla="*/ 2055628 h 2327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781" h="2327978">
                <a:moveTo>
                  <a:pt x="0" y="0"/>
                </a:moveTo>
                <a:cubicBezTo>
                  <a:pt x="4135" y="699385"/>
                  <a:pt x="8270" y="1398771"/>
                  <a:pt x="120502" y="1786269"/>
                </a:cubicBezTo>
                <a:cubicBezTo>
                  <a:pt x="232734" y="2173767"/>
                  <a:pt x="197293" y="2288363"/>
                  <a:pt x="673395" y="2324986"/>
                </a:cubicBezTo>
                <a:cubicBezTo>
                  <a:pt x="1149497" y="2361609"/>
                  <a:pt x="2437218" y="2050902"/>
                  <a:pt x="2977116" y="2006009"/>
                </a:cubicBezTo>
                <a:cubicBezTo>
                  <a:pt x="3517014" y="1961116"/>
                  <a:pt x="3714897" y="2008372"/>
                  <a:pt x="3912781" y="205562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ube 29"/>
          <p:cNvSpPr/>
          <p:nvPr/>
        </p:nvSpPr>
        <p:spPr>
          <a:xfrm>
            <a:off x="1651274" y="300877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ube 30"/>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2" name="Cube 31"/>
          <p:cNvSpPr/>
          <p:nvPr/>
        </p:nvSpPr>
        <p:spPr>
          <a:xfrm>
            <a:off x="4422300" y="2131820"/>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Cube 32"/>
          <p:cNvSpPr/>
          <p:nvPr/>
        </p:nvSpPr>
        <p:spPr>
          <a:xfrm>
            <a:off x="7453598" y="3231681"/>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Cube 33"/>
          <p:cNvSpPr/>
          <p:nvPr/>
        </p:nvSpPr>
        <p:spPr>
          <a:xfrm>
            <a:off x="3826645" y="2586775"/>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Cube 34"/>
          <p:cNvSpPr/>
          <p:nvPr/>
        </p:nvSpPr>
        <p:spPr>
          <a:xfrm>
            <a:off x="7445488" y="2831743"/>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Down Arrow 28"/>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7541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xit" presetSubtype="0" fill="hold" nodeType="withEffect">
                                  <p:stCondLst>
                                    <p:cond delay="0"/>
                                  </p:stCondLst>
                                  <p:childTnLst>
                                    <p:animEffect transition="out" filter="fade">
                                      <p:cBhvr>
                                        <p:cTn id="13" dur="500"/>
                                        <p:tgtEl>
                                          <p:spTgt spid="24"/>
                                        </p:tgtEl>
                                      </p:cBhvr>
                                    </p:animEffect>
                                    <p:set>
                                      <p:cBhvr>
                                        <p:cTn id="14" dur="1" fill="hold">
                                          <p:stCondLst>
                                            <p:cond delay="499"/>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par>
                          <p:cTn id="35" fill="hold">
                            <p:stCondLst>
                              <p:cond delay="500"/>
                            </p:stCondLst>
                            <p:childTnLst>
                              <p:par>
                                <p:cTn id="36" presetID="1" presetClass="exit"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25" grpId="1" animBg="1"/>
      <p:bldP spid="22" grpId="0" animBg="1"/>
      <p:bldP spid="12" grpId="0" animBg="1"/>
      <p:bldP spid="3" grpId="0" animBg="1"/>
      <p:bldP spid="30" grpId="0" animBg="1"/>
      <p:bldP spid="3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159600"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2746514" y="921488"/>
            <a:ext cx="1449802" cy="2692368"/>
          </a:xfrm>
          <a:custGeom>
            <a:avLst/>
            <a:gdLst>
              <a:gd name="connsiteX0" fmla="*/ 124277 w 1449802"/>
              <a:gd name="connsiteY0" fmla="*/ 0 h 2692368"/>
              <a:gd name="connsiteX1" fmla="*/ 131365 w 1449802"/>
              <a:gd name="connsiteY1" fmla="*/ 1516912 h 2692368"/>
              <a:gd name="connsiteX2" fmla="*/ 88835 w 1449802"/>
              <a:gd name="connsiteY2" fmla="*/ 2573079 h 2692368"/>
              <a:gd name="connsiteX3" fmla="*/ 1449802 w 1449802"/>
              <a:gd name="connsiteY3" fmla="*/ 2622698 h 2692368"/>
            </a:gdLst>
            <a:ahLst/>
            <a:cxnLst>
              <a:cxn ang="0">
                <a:pos x="connsiteX0" y="connsiteY0"/>
              </a:cxn>
              <a:cxn ang="0">
                <a:pos x="connsiteX1" y="connsiteY1"/>
              </a:cxn>
              <a:cxn ang="0">
                <a:pos x="connsiteX2" y="connsiteY2"/>
              </a:cxn>
              <a:cxn ang="0">
                <a:pos x="connsiteX3" y="connsiteY3"/>
              </a:cxn>
            </a:cxnLst>
            <a:rect l="l" t="t" r="r" b="b"/>
            <a:pathLst>
              <a:path w="1449802" h="2692368">
                <a:moveTo>
                  <a:pt x="124277" y="0"/>
                </a:moveTo>
                <a:cubicBezTo>
                  <a:pt x="130774" y="544033"/>
                  <a:pt x="137272" y="1088066"/>
                  <a:pt x="131365" y="1516912"/>
                </a:cubicBezTo>
                <a:cubicBezTo>
                  <a:pt x="125458" y="1945758"/>
                  <a:pt x="-130904" y="2388781"/>
                  <a:pt x="88835" y="2573079"/>
                </a:cubicBezTo>
                <a:cubicBezTo>
                  <a:pt x="308574" y="2757377"/>
                  <a:pt x="879188" y="2690037"/>
                  <a:pt x="1449802" y="262269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Down Arrow 17"/>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837335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 name="Title 1"/>
          <p:cNvSpPr>
            <a:spLocks noGrp="1"/>
          </p:cNvSpPr>
          <p:nvPr>
            <p:ph type="title"/>
          </p:nvPr>
        </p:nvSpPr>
        <p:spPr/>
        <p:txBody>
          <a:bodyPr/>
          <a:lstStyle/>
          <a:p>
            <a:r>
              <a:rPr lang="en-US" dirty="0" smtClean="0"/>
              <a:t>Looking for a runtime platform for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159600"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2746514" y="921488"/>
            <a:ext cx="1449802" cy="2692368"/>
          </a:xfrm>
          <a:custGeom>
            <a:avLst/>
            <a:gdLst>
              <a:gd name="connsiteX0" fmla="*/ 124277 w 1449802"/>
              <a:gd name="connsiteY0" fmla="*/ 0 h 2692368"/>
              <a:gd name="connsiteX1" fmla="*/ 131365 w 1449802"/>
              <a:gd name="connsiteY1" fmla="*/ 1516912 h 2692368"/>
              <a:gd name="connsiteX2" fmla="*/ 88835 w 1449802"/>
              <a:gd name="connsiteY2" fmla="*/ 2573079 h 2692368"/>
              <a:gd name="connsiteX3" fmla="*/ 1449802 w 1449802"/>
              <a:gd name="connsiteY3" fmla="*/ 2622698 h 2692368"/>
            </a:gdLst>
            <a:ahLst/>
            <a:cxnLst>
              <a:cxn ang="0">
                <a:pos x="connsiteX0" y="connsiteY0"/>
              </a:cxn>
              <a:cxn ang="0">
                <a:pos x="connsiteX1" y="connsiteY1"/>
              </a:cxn>
              <a:cxn ang="0">
                <a:pos x="connsiteX2" y="connsiteY2"/>
              </a:cxn>
              <a:cxn ang="0">
                <a:pos x="connsiteX3" y="connsiteY3"/>
              </a:cxn>
            </a:cxnLst>
            <a:rect l="l" t="t" r="r" b="b"/>
            <a:pathLst>
              <a:path w="1449802" h="2692368">
                <a:moveTo>
                  <a:pt x="124277" y="0"/>
                </a:moveTo>
                <a:cubicBezTo>
                  <a:pt x="130774" y="544033"/>
                  <a:pt x="137272" y="1088066"/>
                  <a:pt x="131365" y="1516912"/>
                </a:cubicBezTo>
                <a:cubicBezTo>
                  <a:pt x="125458" y="1945758"/>
                  <a:pt x="-130904" y="2388781"/>
                  <a:pt x="88835" y="2573079"/>
                </a:cubicBezTo>
                <a:cubicBezTo>
                  <a:pt x="308574" y="2757377"/>
                  <a:pt x="879188" y="2690037"/>
                  <a:pt x="1449802" y="262269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250539" y="90381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p:cNvSpPr/>
          <p:nvPr/>
        </p:nvSpPr>
        <p:spPr>
          <a:xfrm>
            <a:off x="5863057" y="878275"/>
            <a:ext cx="466884" cy="1797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rPr>
              <a:t>v2</a:t>
            </a:r>
            <a:endParaRPr lang="nl-NL" sz="1050" dirty="0">
              <a:solidFill>
                <a:schemeClr val="tx1"/>
              </a:solidFill>
            </a:endParaRPr>
          </a:p>
        </p:txBody>
      </p:sp>
      <p:pic>
        <p:nvPicPr>
          <p:cNvPr id="24"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759614" y="3182402"/>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7372132" y="3139629"/>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rPr>
              <a:t>v2</a:t>
            </a:r>
            <a:endParaRPr lang="nl-NL" sz="1050" dirty="0">
              <a:solidFill>
                <a:schemeClr val="tx1"/>
              </a:solidFill>
            </a:endParaRPr>
          </a:p>
        </p:txBody>
      </p:sp>
      <p:pic>
        <p:nvPicPr>
          <p:cNvPr id="2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3816431" y="274781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4428949" y="2705043"/>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rPr>
              <a:t>v2</a:t>
            </a:r>
            <a:endParaRPr lang="nl-NL" sz="1050" dirty="0">
              <a:solidFill>
                <a:schemeClr val="tx1"/>
              </a:solidFill>
            </a:endParaRPr>
          </a:p>
        </p:txBody>
      </p:sp>
      <p:pic>
        <p:nvPicPr>
          <p:cNvPr id="3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4162909"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4775427" y="3291755"/>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rPr>
              <a:t>v2</a:t>
            </a:r>
            <a:endParaRPr lang="nl-NL" sz="1050" dirty="0">
              <a:solidFill>
                <a:schemeClr val="tx1"/>
              </a:solidFill>
            </a:endParaRPr>
          </a:p>
        </p:txBody>
      </p:sp>
      <p:pic>
        <p:nvPicPr>
          <p:cNvPr id="3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3829327" y="226962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p:cNvSpPr/>
          <p:nvPr/>
        </p:nvSpPr>
        <p:spPr>
          <a:xfrm>
            <a:off x="4441845" y="2226853"/>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rPr>
              <a:t>v2</a:t>
            </a:r>
            <a:endParaRPr lang="nl-NL" sz="1050" dirty="0">
              <a:solidFill>
                <a:schemeClr val="tx1"/>
              </a:solidFill>
            </a:endParaRPr>
          </a:p>
        </p:txBody>
      </p:sp>
      <p:sp>
        <p:nvSpPr>
          <p:cNvPr id="35" name="Down Arrow 34"/>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6717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5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0" grpId="0" animBg="1"/>
      <p:bldP spid="32" grpId="0" animBg="1"/>
      <p:bldP spid="3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pic>
        <p:nvPicPr>
          <p:cNvPr id="6" name="Picture 11"/>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141139" y="701513"/>
            <a:ext cx="6469029" cy="4236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3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Kubernetes</a:t>
            </a:r>
            <a:endParaRPr lang="nl-NL" dirty="0"/>
          </a:p>
        </p:txBody>
      </p:sp>
      <p:sp>
        <p:nvSpPr>
          <p:cNvPr id="3" name="Content Placeholder 2"/>
          <p:cNvSpPr>
            <a:spLocks noGrp="1"/>
          </p:cNvSpPr>
          <p:nvPr>
            <p:ph idx="1"/>
          </p:nvPr>
        </p:nvSpPr>
        <p:spPr/>
        <p:txBody>
          <a:bodyPr/>
          <a:lstStyle/>
          <a:p>
            <a:r>
              <a:rPr lang="en-US" dirty="0" smtClean="0"/>
              <a:t>Distributed Container Run Time Management platform</a:t>
            </a:r>
          </a:p>
          <a:p>
            <a:pPr lvl="1"/>
            <a:r>
              <a:rPr lang="en-US" dirty="0" smtClean="0"/>
              <a:t>Based on Google’s Borg system (in use at Google for over a decade)</a:t>
            </a:r>
          </a:p>
          <a:p>
            <a:r>
              <a:rPr lang="en-US" dirty="0" smtClean="0"/>
              <a:t>Initial announcement: 2014</a:t>
            </a:r>
          </a:p>
          <a:p>
            <a:r>
              <a:rPr lang="en-US" dirty="0"/>
              <a:t>Kubernetes v1.0 was released on July 21, </a:t>
            </a:r>
            <a:r>
              <a:rPr lang="en-US" dirty="0" smtClean="0"/>
              <a:t>2015</a:t>
            </a:r>
          </a:p>
          <a:p>
            <a:r>
              <a:rPr lang="en-US" dirty="0" smtClean="0"/>
              <a:t>A Kubernetes cluster typically spans multiple compute nodes</a:t>
            </a:r>
          </a:p>
          <a:p>
            <a:pPr lvl="1"/>
            <a:r>
              <a:rPr lang="en-US" dirty="0" smtClean="0"/>
              <a:t>Either in the cloud, on premises, on a single machine (</a:t>
            </a:r>
            <a:r>
              <a:rPr lang="en-US" dirty="0" err="1" smtClean="0"/>
              <a:t>minikube</a:t>
            </a:r>
            <a:r>
              <a:rPr lang="en-US" dirty="0" smtClean="0"/>
              <a:t>) or hybrid</a:t>
            </a:r>
          </a:p>
          <a:p>
            <a:r>
              <a:rPr lang="en-US" dirty="0" smtClean="0"/>
              <a:t>K8S manages Pods in which containers are running</a:t>
            </a:r>
          </a:p>
          <a:p>
            <a:pPr lvl="1"/>
            <a:r>
              <a:rPr lang="en-US" dirty="0" smtClean="0"/>
              <a:t>K8S schedules Pods on one or more nodes</a:t>
            </a:r>
          </a:p>
          <a:p>
            <a:pPr lvl="1"/>
            <a:r>
              <a:rPr lang="en-US" dirty="0" smtClean="0"/>
              <a:t>Docker can be the container runtime; other engines are supported as well, such as </a:t>
            </a:r>
            <a:r>
              <a:rPr lang="en-US" dirty="0" err="1" smtClean="0"/>
              <a:t>rkt</a:t>
            </a:r>
            <a:r>
              <a:rPr lang="en-US" dirty="0"/>
              <a:t> </a:t>
            </a:r>
            <a:r>
              <a:rPr lang="en-US" dirty="0" smtClean="0"/>
              <a:t>and </a:t>
            </a:r>
            <a:r>
              <a:rPr lang="en-US" dirty="0" err="1" smtClean="0"/>
              <a:t>containerd</a:t>
            </a:r>
            <a:endParaRPr lang="en-US" dirty="0" smtClean="0"/>
          </a:p>
          <a:p>
            <a:r>
              <a:rPr lang="en-US" dirty="0" smtClean="0"/>
              <a:t>K8S handles network traffic to, between and from Pods</a:t>
            </a:r>
          </a:p>
          <a:p>
            <a:r>
              <a:rPr lang="en-US" dirty="0" smtClean="0"/>
              <a:t>The </a:t>
            </a:r>
            <a:r>
              <a:rPr lang="en-US" i="1" dirty="0" err="1"/>
              <a:t>k</a:t>
            </a:r>
            <a:r>
              <a:rPr lang="en-US" i="1" dirty="0" err="1" smtClean="0"/>
              <a:t>ubectl</a:t>
            </a:r>
            <a:r>
              <a:rPr lang="en-US" dirty="0" smtClean="0"/>
              <a:t> command line interface is used for most management activities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spTree>
    <p:extLst>
      <p:ext uri="{BB962C8B-B14F-4D97-AF65-F5344CB8AC3E}">
        <p14:creationId xmlns:p14="http://schemas.microsoft.com/office/powerpoint/2010/main" val="151201083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Cloud Native &amp; Vendor Neutral</a:t>
            </a:r>
            <a:endParaRPr lang="nl-NL" sz="2800" dirty="0"/>
          </a:p>
        </p:txBody>
      </p:sp>
      <p:sp>
        <p:nvSpPr>
          <p:cNvPr id="3" name="Content Placeholder 2"/>
          <p:cNvSpPr>
            <a:spLocks noGrp="1"/>
          </p:cNvSpPr>
          <p:nvPr>
            <p:ph idx="1"/>
          </p:nvPr>
        </p:nvSpPr>
        <p:spPr>
          <a:xfrm>
            <a:off x="720003" y="936000"/>
            <a:ext cx="7649297" cy="3780000"/>
          </a:xfrm>
        </p:spPr>
        <p:txBody>
          <a:bodyPr/>
          <a:lstStyle/>
          <a:p>
            <a:r>
              <a:rPr lang="en-US" dirty="0" smtClean="0"/>
              <a:t>Cloud Native Computing Foundation  - CNCF</a:t>
            </a:r>
          </a:p>
          <a:p>
            <a:pPr lvl="1"/>
            <a:r>
              <a:rPr lang="en-US" dirty="0" smtClean="0"/>
              <a:t>Oracle is a platinum member since July 2017</a:t>
            </a:r>
          </a:p>
          <a:p>
            <a:r>
              <a:rPr lang="en-US" dirty="0" smtClean="0"/>
              <a:t>Cloud Native: container packaged, dynamically managed, </a:t>
            </a:r>
            <a:r>
              <a:rPr lang="en-US" dirty="0" err="1" smtClean="0"/>
              <a:t>microservices</a:t>
            </a:r>
            <a:r>
              <a:rPr lang="en-US" dirty="0" smtClean="0"/>
              <a:t> oriented </a:t>
            </a:r>
          </a:p>
          <a:p>
            <a:r>
              <a:rPr lang="en-US" dirty="0" smtClean="0"/>
              <a:t>Open technology for running container based workloads in a cross cloud vendor neutral way</a:t>
            </a:r>
          </a:p>
          <a:p>
            <a:endParaRPr lang="en-US" dirty="0" smtClean="0"/>
          </a:p>
          <a:p>
            <a:endParaRPr lang="nl-NL" dirty="0"/>
          </a:p>
        </p:txBody>
      </p:sp>
      <p:sp>
        <p:nvSpPr>
          <p:cNvPr id="4" name="Footer Placeholder 3"/>
          <p:cNvSpPr>
            <a:spLocks noGrp="1"/>
          </p:cNvSpPr>
          <p:nvPr>
            <p:ph type="ftr" sz="quarter" idx="11"/>
          </p:nvPr>
        </p:nvSpPr>
        <p:spPr/>
        <p:txBody>
          <a:bodyPr/>
          <a:lstStyle/>
          <a:p>
            <a:r>
              <a:rPr lang="en-US" dirty="0" smtClean="0"/>
              <a:t>Container and Cloud Native &amp; </a:t>
            </a:r>
            <a:r>
              <a:rPr lang="en-US" dirty="0" err="1" smtClean="0"/>
              <a:t>Serverless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47</a:t>
            </a:fld>
            <a:endParaRPr lang="nl-NL"/>
          </a:p>
        </p:txBody>
      </p:sp>
      <p:pic>
        <p:nvPicPr>
          <p:cNvPr id="6" name="Picture 5"/>
          <p:cNvPicPr>
            <a:picLocks noChangeAspect="1"/>
          </p:cNvPicPr>
          <p:nvPr/>
        </p:nvPicPr>
        <p:blipFill>
          <a:blip r:embed="rId3"/>
          <a:stretch>
            <a:fillRect/>
          </a:stretch>
        </p:blipFill>
        <p:spPr>
          <a:xfrm>
            <a:off x="1749005" y="2183911"/>
            <a:ext cx="6310397" cy="2294241"/>
          </a:xfrm>
          <a:prstGeom prst="rect">
            <a:avLst/>
          </a:prstGeom>
        </p:spPr>
      </p:pic>
      <p:pic>
        <p:nvPicPr>
          <p:cNvPr id="7" name="Picture 6"/>
          <p:cNvPicPr>
            <a:picLocks noChangeAspect="1"/>
          </p:cNvPicPr>
          <p:nvPr/>
        </p:nvPicPr>
        <p:blipFill>
          <a:blip r:embed="rId4"/>
          <a:stretch>
            <a:fillRect/>
          </a:stretch>
        </p:blipFill>
        <p:spPr>
          <a:xfrm>
            <a:off x="6165129" y="198277"/>
            <a:ext cx="2793655" cy="794432"/>
          </a:xfrm>
          <a:prstGeom prst="rect">
            <a:avLst/>
          </a:prstGeom>
        </p:spPr>
      </p:pic>
    </p:spTree>
    <p:extLst>
      <p:ext uri="{BB962C8B-B14F-4D97-AF65-F5344CB8AC3E}">
        <p14:creationId xmlns:p14="http://schemas.microsoft.com/office/powerpoint/2010/main" val="22506193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EDB5">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977" y="288000"/>
            <a:ext cx="7635023" cy="4501130"/>
          </a:xfrm>
        </p:spPr>
      </p:pic>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spTree>
    <p:extLst>
      <p:ext uri="{BB962C8B-B14F-4D97-AF65-F5344CB8AC3E}">
        <p14:creationId xmlns:p14="http://schemas.microsoft.com/office/powerpoint/2010/main" val="34714751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pic>
        <p:nvPicPr>
          <p:cNvPr id="6" name="Picture 5"/>
          <p:cNvPicPr>
            <a:picLocks noChangeAspect="1"/>
          </p:cNvPicPr>
          <p:nvPr/>
        </p:nvPicPr>
        <p:blipFill>
          <a:blip r:embed="rId2"/>
          <a:stretch>
            <a:fillRect/>
          </a:stretch>
        </p:blipFill>
        <p:spPr>
          <a:xfrm>
            <a:off x="158266" y="346947"/>
            <a:ext cx="8786631" cy="42011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5782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lnSpc>
                <a:spcPct val="90000"/>
              </a:lnSpc>
              <a:spcAft>
                <a:spcPct val="0"/>
              </a:spcAft>
            </a:pPr>
            <a:r>
              <a:rPr lang="fr-FR" sz="3600" dirty="0">
                <a:solidFill>
                  <a:schemeClr val="accent4">
                    <a:lumMod val="75000"/>
                  </a:schemeClr>
                </a:solidFill>
                <a:latin typeface="Trebuchet MS Bold" charset="0"/>
                <a:cs typeface="Trebuchet MS Bold" charset="0"/>
              </a:rPr>
              <a:t> </a:t>
            </a:r>
            <a:r>
              <a:rPr lang="fr-FR" sz="3164" dirty="0" err="1"/>
              <a:t>What</a:t>
            </a:r>
            <a:r>
              <a:rPr lang="fr-FR" sz="3164" dirty="0"/>
              <a:t> </a:t>
            </a:r>
            <a:r>
              <a:rPr lang="fr-FR" sz="3164" dirty="0" err="1"/>
              <a:t>is</a:t>
            </a:r>
            <a:r>
              <a:rPr lang="fr-FR" sz="3164" dirty="0"/>
              <a:t> </a:t>
            </a:r>
            <a:r>
              <a:rPr lang="fr-FR" sz="3164" i="1" dirty="0"/>
              <a:t>IT</a:t>
            </a:r>
            <a:r>
              <a:rPr lang="fr-FR" sz="3164" dirty="0"/>
              <a:t> all about?</a:t>
            </a:r>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Tree>
    <p:extLst>
      <p:ext uri="{BB962C8B-B14F-4D97-AF65-F5344CB8AC3E}">
        <p14:creationId xmlns:p14="http://schemas.microsoft.com/office/powerpoint/2010/main" val="17615448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pic>
        <p:nvPicPr>
          <p:cNvPr id="6" name="Picture 5"/>
          <p:cNvPicPr>
            <a:picLocks noChangeAspect="1"/>
          </p:cNvPicPr>
          <p:nvPr/>
        </p:nvPicPr>
        <p:blipFill>
          <a:blip r:embed="rId2"/>
          <a:stretch>
            <a:fillRect/>
          </a:stretch>
        </p:blipFill>
        <p:spPr>
          <a:xfrm>
            <a:off x="309185" y="435822"/>
            <a:ext cx="8250310" cy="3944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01228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Kubernetes &amp; OKE Demo</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sp>
        <p:nvSpPr>
          <p:cNvPr id="7" name="Picture Placeholder 6"/>
          <p:cNvSpPr>
            <a:spLocks noGrp="1"/>
          </p:cNvSpPr>
          <p:nvPr>
            <p:ph type="pic" idx="1"/>
          </p:nvPr>
        </p:nvSpPr>
        <p:spPr/>
      </p:sp>
      <p:pic>
        <p:nvPicPr>
          <p:cNvPr id="9" name="Picture 11"/>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6688295" y="3225210"/>
            <a:ext cx="1991736" cy="130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936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be 76"/>
          <p:cNvSpPr/>
          <p:nvPr/>
        </p:nvSpPr>
        <p:spPr>
          <a:xfrm>
            <a:off x="1018902" y="3133156"/>
            <a:ext cx="2158308"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78" name="Cube 77"/>
          <p:cNvSpPr/>
          <p:nvPr/>
        </p:nvSpPr>
        <p:spPr>
          <a:xfrm>
            <a:off x="4165681" y="3133157"/>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 name="Title 1"/>
          <p:cNvSpPr>
            <a:spLocks noGrp="1"/>
          </p:cNvSpPr>
          <p:nvPr>
            <p:ph type="title"/>
          </p:nvPr>
        </p:nvSpPr>
        <p:spPr/>
        <p:txBody>
          <a:bodyPr/>
          <a:lstStyle/>
          <a:p>
            <a:r>
              <a:rPr lang="en-US" dirty="0" err="1" smtClean="0"/>
              <a:t>RequestCounter</a:t>
            </a:r>
            <a:r>
              <a:rPr lang="en-US" dirty="0" smtClean="0"/>
              <a:t> </a:t>
            </a:r>
            <a:r>
              <a:rPr lang="en-US" dirty="0" err="1" smtClean="0"/>
              <a:t>Microservice</a:t>
            </a:r>
            <a:r>
              <a:rPr lang="en-US" dirty="0" smtClean="0"/>
              <a:t> – V1</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41" name="Cube 40"/>
          <p:cNvSpPr/>
          <p:nvPr/>
        </p:nvSpPr>
        <p:spPr>
          <a:xfrm>
            <a:off x="720003" y="1461899"/>
            <a:ext cx="7748715" cy="1996688"/>
          </a:xfrm>
          <a:prstGeom prst="cube">
            <a:avLst>
              <a:gd name="adj" fmla="val 24758"/>
            </a:avLst>
          </a:prstGeom>
          <a:gradFill rotWithShape="1">
            <a:gsLst>
              <a:gs pos="0">
                <a:srgbClr val="0069B4">
                  <a:lumMod val="110000"/>
                  <a:satMod val="105000"/>
                  <a:tint val="67000"/>
                  <a:alpha val="64000"/>
                </a:srgbClr>
              </a:gs>
              <a:gs pos="50000">
                <a:srgbClr val="0069B4">
                  <a:lumMod val="105000"/>
                  <a:satMod val="103000"/>
                  <a:tint val="73000"/>
                  <a:alpha val="56000"/>
                </a:srgbClr>
              </a:gs>
              <a:gs pos="100000">
                <a:srgbClr val="0069B4">
                  <a:lumMod val="105000"/>
                  <a:satMod val="109000"/>
                  <a:tint val="81000"/>
                  <a:alpha val="41000"/>
                </a:srgbClr>
              </a:gs>
            </a:gsLst>
            <a:lin ang="5400000" scaled="0"/>
          </a:gradFill>
          <a:ln w="6350" cap="flat" cmpd="sng" algn="ctr">
            <a:solidFill>
              <a:srgbClr val="0069B4"/>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ea typeface="+mn-ea"/>
              <a:cs typeface="+mn-cs"/>
            </a:endParaRPr>
          </a:p>
        </p:txBody>
      </p:sp>
      <p:pic>
        <p:nvPicPr>
          <p:cNvPr id="47" name="Picture 11"/>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7401009" y="3095428"/>
            <a:ext cx="1126920" cy="70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2" name="Picture 25" descr="Image result for docker container icon"/>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4053" y="2273921"/>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p:nvPr/>
        </p:nvCxnSpPr>
        <p:spPr>
          <a:xfrm flipH="1">
            <a:off x="1882713" y="2253317"/>
            <a:ext cx="225148" cy="258135"/>
          </a:xfrm>
          <a:prstGeom prst="straightConnector1">
            <a:avLst/>
          </a:prstGeom>
          <a:noFill/>
          <a:ln w="28575" cap="flat" cmpd="sng" algn="ctr">
            <a:solidFill>
              <a:srgbClr val="008F33"/>
            </a:solidFill>
            <a:prstDash val="dash"/>
            <a:miter lim="800000"/>
            <a:tailEnd type="arrow"/>
          </a:ln>
          <a:effectLst/>
        </p:spPr>
      </p:cxnSp>
      <p:sp>
        <p:nvSpPr>
          <p:cNvPr id="54" name="TextBox 53"/>
          <p:cNvSpPr txBox="1"/>
          <p:nvPr/>
        </p:nvSpPr>
        <p:spPr>
          <a:xfrm>
            <a:off x="2481953" y="1963512"/>
            <a:ext cx="1487908" cy="307777"/>
          </a:xfrm>
          <a:prstGeom prst="rect">
            <a:avLst/>
          </a:prstGeom>
          <a:noFill/>
        </p:spPr>
        <p:txBody>
          <a:bodyPr wrap="none" rtlCol="0">
            <a:spAutoFit/>
          </a:bodyPr>
          <a:lstStyle/>
          <a:p>
            <a:pPr marL="0" marR="0" lvl="0" indent="0" defTabSz="1253763"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dirty="0" err="1" smtClean="0">
                <a:ln>
                  <a:noFill/>
                </a:ln>
                <a:solidFill>
                  <a:prstClr val="black"/>
                </a:solidFill>
                <a:effectLst/>
                <a:uLnTx/>
                <a:uFillTx/>
              </a:rPr>
              <a:t>RequestCounter</a:t>
            </a:r>
            <a:endParaRPr kumimoji="0" lang="nl-NL" sz="1400" b="0" i="0" u="none" strike="noStrike" kern="0" cap="none" spc="0" normalizeH="0" baseline="0" noProof="0" dirty="0" smtClean="0">
              <a:ln>
                <a:noFill/>
              </a:ln>
              <a:solidFill>
                <a:prstClr val="black"/>
              </a:solidFill>
              <a:effectLst/>
              <a:uLnTx/>
              <a:uFillTx/>
            </a:endParaRPr>
          </a:p>
        </p:txBody>
      </p:sp>
      <p:sp>
        <p:nvSpPr>
          <p:cNvPr id="55" name="Oval 54"/>
          <p:cNvSpPr/>
          <p:nvPr/>
        </p:nvSpPr>
        <p:spPr>
          <a:xfrm rot="2159634">
            <a:off x="1458456" y="2302472"/>
            <a:ext cx="1298811" cy="718674"/>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cxnSp>
        <p:nvCxnSpPr>
          <p:cNvPr id="56" name="Straight Arrow Connector 55"/>
          <p:cNvCxnSpPr/>
          <p:nvPr/>
        </p:nvCxnSpPr>
        <p:spPr>
          <a:xfrm>
            <a:off x="2246547" y="1291348"/>
            <a:ext cx="509770" cy="388175"/>
          </a:xfrm>
          <a:prstGeom prst="straightConnector1">
            <a:avLst/>
          </a:prstGeom>
          <a:noFill/>
          <a:ln w="28575" cap="flat" cmpd="sng" algn="ctr">
            <a:solidFill>
              <a:srgbClr val="008F33"/>
            </a:solidFill>
            <a:prstDash val="solid"/>
            <a:miter lim="800000"/>
            <a:tailEnd type="arrow"/>
          </a:ln>
          <a:effectLst/>
        </p:spPr>
      </p:cxnSp>
      <p:pic>
        <p:nvPicPr>
          <p:cNvPr id="59" name="Picture 33"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2713" y="2635843"/>
            <a:ext cx="727668" cy="34580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813500" y="1047588"/>
            <a:ext cx="668453" cy="200055"/>
          </a:xfrm>
          <a:prstGeom prst="rect">
            <a:avLst/>
          </a:prstGeom>
          <a:noFill/>
        </p:spPr>
        <p:txBody>
          <a:bodyPr wrap="none" lIns="0" tIns="0" rIns="0" bIns="0" rtlCol="0">
            <a:spAutoFit/>
          </a:bodyPr>
          <a:lstStyle/>
          <a:p>
            <a:r>
              <a:rPr lang="en-US" sz="1300" dirty="0" smtClean="0"/>
              <a:t>http GET</a:t>
            </a:r>
            <a:endParaRPr lang="nl-NL" sz="1300" dirty="0" err="1" smtClean="0"/>
          </a:p>
        </p:txBody>
      </p:sp>
      <p:sp>
        <p:nvSpPr>
          <p:cNvPr id="89" name="Oval 88"/>
          <p:cNvSpPr/>
          <p:nvPr/>
        </p:nvSpPr>
        <p:spPr>
          <a:xfrm rot="21112418">
            <a:off x="2553436" y="1665115"/>
            <a:ext cx="582055" cy="207268"/>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cxnSp>
        <p:nvCxnSpPr>
          <p:cNvPr id="92" name="Straight Arrow Connector 91"/>
          <p:cNvCxnSpPr>
            <a:stCxn id="89" idx="3"/>
          </p:cNvCxnSpPr>
          <p:nvPr/>
        </p:nvCxnSpPr>
        <p:spPr>
          <a:xfrm flipH="1">
            <a:off x="2098056" y="1870383"/>
            <a:ext cx="553045" cy="38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302874" y="2683629"/>
            <a:ext cx="567260" cy="160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smtClean="0">
                <a:solidFill>
                  <a:schemeClr val="tx1"/>
                </a:solidFill>
              </a:rPr>
              <a:t>counter</a:t>
            </a:r>
            <a:endParaRPr lang="nl-NL" sz="800" dirty="0">
              <a:solidFill>
                <a:schemeClr val="tx1"/>
              </a:solidFill>
            </a:endParaRPr>
          </a:p>
        </p:txBody>
      </p:sp>
      <p:sp>
        <p:nvSpPr>
          <p:cNvPr id="99" name="Rectangular Callout 98"/>
          <p:cNvSpPr/>
          <p:nvPr/>
        </p:nvSpPr>
        <p:spPr>
          <a:xfrm>
            <a:off x="719999" y="792000"/>
            <a:ext cx="702599" cy="895379"/>
          </a:xfrm>
          <a:prstGeom prst="wedgeRectCallout">
            <a:avLst>
              <a:gd name="adj1" fmla="val 183958"/>
              <a:gd name="adj2" fmla="val 21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0" name="TextBox 99"/>
          <p:cNvSpPr txBox="1"/>
          <p:nvPr/>
        </p:nvSpPr>
        <p:spPr>
          <a:xfrm>
            <a:off x="801134" y="877384"/>
            <a:ext cx="501740" cy="800219"/>
          </a:xfrm>
          <a:prstGeom prst="rect">
            <a:avLst/>
          </a:prstGeom>
          <a:noFill/>
        </p:spPr>
        <p:txBody>
          <a:bodyPr wrap="none" lIns="0" tIns="0" rIns="0" bIns="0" rtlCol="0">
            <a:spAutoFit/>
          </a:bodyPr>
          <a:lstStyle/>
          <a:p>
            <a:r>
              <a:rPr lang="en-US" sz="1300" dirty="0" smtClean="0"/>
              <a:t>/</a:t>
            </a:r>
          </a:p>
          <a:p>
            <a:r>
              <a:rPr lang="en-US" sz="1300" dirty="0" smtClean="0"/>
              <a:t>/health</a:t>
            </a:r>
          </a:p>
          <a:p>
            <a:r>
              <a:rPr lang="en-US" sz="1300" dirty="0" smtClean="0"/>
              <a:t>/ready</a:t>
            </a:r>
          </a:p>
          <a:p>
            <a:r>
              <a:rPr lang="en-US" sz="1300" dirty="0" smtClean="0"/>
              <a:t>/kill</a:t>
            </a:r>
            <a:endParaRPr lang="nl-NL" sz="1300" dirty="0" err="1" smtClean="0"/>
          </a:p>
        </p:txBody>
      </p:sp>
      <p:pic>
        <p:nvPicPr>
          <p:cNvPr id="102" name="Picture 101"/>
          <p:cNvPicPr>
            <a:picLocks noChangeAspect="1"/>
          </p:cNvPicPr>
          <p:nvPr/>
        </p:nvPicPr>
        <p:blipFill>
          <a:blip r:embed="rId6"/>
          <a:stretch>
            <a:fillRect/>
          </a:stretch>
        </p:blipFill>
        <p:spPr>
          <a:xfrm>
            <a:off x="3559395" y="792000"/>
            <a:ext cx="5243475" cy="7069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047396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be 76"/>
          <p:cNvSpPr/>
          <p:nvPr/>
        </p:nvSpPr>
        <p:spPr>
          <a:xfrm>
            <a:off x="1018902" y="3133156"/>
            <a:ext cx="2158308"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78" name="Cube 77"/>
          <p:cNvSpPr/>
          <p:nvPr/>
        </p:nvSpPr>
        <p:spPr>
          <a:xfrm>
            <a:off x="4165681" y="3133157"/>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 name="Title 1"/>
          <p:cNvSpPr>
            <a:spLocks noGrp="1"/>
          </p:cNvSpPr>
          <p:nvPr>
            <p:ph type="title"/>
          </p:nvPr>
        </p:nvSpPr>
        <p:spPr/>
        <p:txBody>
          <a:bodyPr/>
          <a:lstStyle/>
          <a:p>
            <a:r>
              <a:rPr lang="en-US" dirty="0" err="1" smtClean="0"/>
              <a:t>RequestCounter</a:t>
            </a:r>
            <a:r>
              <a:rPr lang="en-US" dirty="0" smtClean="0"/>
              <a:t> </a:t>
            </a:r>
            <a:r>
              <a:rPr lang="en-US" dirty="0" err="1" smtClean="0"/>
              <a:t>Microservice</a:t>
            </a:r>
            <a:r>
              <a:rPr lang="en-US" dirty="0" smtClean="0"/>
              <a:t> – V1</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41" name="Cube 40"/>
          <p:cNvSpPr/>
          <p:nvPr/>
        </p:nvSpPr>
        <p:spPr>
          <a:xfrm>
            <a:off x="720003" y="1461899"/>
            <a:ext cx="7748715" cy="1996688"/>
          </a:xfrm>
          <a:prstGeom prst="cube">
            <a:avLst>
              <a:gd name="adj" fmla="val 24758"/>
            </a:avLst>
          </a:prstGeom>
          <a:gradFill rotWithShape="1">
            <a:gsLst>
              <a:gs pos="0">
                <a:srgbClr val="0069B4">
                  <a:lumMod val="110000"/>
                  <a:satMod val="105000"/>
                  <a:tint val="67000"/>
                  <a:alpha val="64000"/>
                </a:srgbClr>
              </a:gs>
              <a:gs pos="50000">
                <a:srgbClr val="0069B4">
                  <a:lumMod val="105000"/>
                  <a:satMod val="103000"/>
                  <a:tint val="73000"/>
                  <a:alpha val="56000"/>
                </a:srgbClr>
              </a:gs>
              <a:gs pos="100000">
                <a:srgbClr val="0069B4">
                  <a:lumMod val="105000"/>
                  <a:satMod val="109000"/>
                  <a:tint val="81000"/>
                  <a:alpha val="41000"/>
                </a:srgbClr>
              </a:gs>
            </a:gsLst>
            <a:lin ang="5400000" scaled="0"/>
          </a:gradFill>
          <a:ln w="6350" cap="flat" cmpd="sng" algn="ctr">
            <a:solidFill>
              <a:srgbClr val="0069B4"/>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ea typeface="+mn-ea"/>
              <a:cs typeface="+mn-cs"/>
            </a:endParaRPr>
          </a:p>
        </p:txBody>
      </p:sp>
      <p:pic>
        <p:nvPicPr>
          <p:cNvPr id="52"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4053" y="2273921"/>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p:nvPr/>
        </p:nvCxnSpPr>
        <p:spPr>
          <a:xfrm flipH="1">
            <a:off x="1882713" y="2253317"/>
            <a:ext cx="225148" cy="258135"/>
          </a:xfrm>
          <a:prstGeom prst="straightConnector1">
            <a:avLst/>
          </a:prstGeom>
          <a:noFill/>
          <a:ln w="28575" cap="flat" cmpd="sng" algn="ctr">
            <a:solidFill>
              <a:srgbClr val="008F33"/>
            </a:solidFill>
            <a:prstDash val="dash"/>
            <a:miter lim="800000"/>
            <a:tailEnd type="arrow"/>
          </a:ln>
          <a:effectLst/>
        </p:spPr>
      </p:cxnSp>
      <p:sp>
        <p:nvSpPr>
          <p:cNvPr id="54" name="TextBox 53"/>
          <p:cNvSpPr txBox="1"/>
          <p:nvPr/>
        </p:nvSpPr>
        <p:spPr>
          <a:xfrm>
            <a:off x="2481953" y="1963512"/>
            <a:ext cx="1487908" cy="307777"/>
          </a:xfrm>
          <a:prstGeom prst="rect">
            <a:avLst/>
          </a:prstGeom>
          <a:noFill/>
        </p:spPr>
        <p:txBody>
          <a:bodyPr wrap="none" rtlCol="0">
            <a:spAutoFit/>
          </a:bodyPr>
          <a:lstStyle/>
          <a:p>
            <a:pPr marL="0" marR="0" lvl="0" indent="0" defTabSz="1253763"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dirty="0" err="1" smtClean="0">
                <a:ln>
                  <a:noFill/>
                </a:ln>
                <a:solidFill>
                  <a:prstClr val="black"/>
                </a:solidFill>
                <a:effectLst/>
                <a:uLnTx/>
                <a:uFillTx/>
              </a:rPr>
              <a:t>RequestCounter</a:t>
            </a:r>
            <a:endParaRPr kumimoji="0" lang="nl-NL" sz="1400" b="0" i="0" u="none" strike="noStrike" kern="0" cap="none" spc="0" normalizeH="0" baseline="0" noProof="0" dirty="0" smtClean="0">
              <a:ln>
                <a:noFill/>
              </a:ln>
              <a:solidFill>
                <a:prstClr val="black"/>
              </a:solidFill>
              <a:effectLst/>
              <a:uLnTx/>
              <a:uFillTx/>
            </a:endParaRPr>
          </a:p>
        </p:txBody>
      </p:sp>
      <p:sp>
        <p:nvSpPr>
          <p:cNvPr id="55" name="Oval 54"/>
          <p:cNvSpPr/>
          <p:nvPr/>
        </p:nvSpPr>
        <p:spPr>
          <a:xfrm rot="2159634">
            <a:off x="1458456" y="2302472"/>
            <a:ext cx="1298811" cy="718674"/>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cxnSp>
        <p:nvCxnSpPr>
          <p:cNvPr id="56" name="Straight Arrow Connector 55"/>
          <p:cNvCxnSpPr/>
          <p:nvPr/>
        </p:nvCxnSpPr>
        <p:spPr>
          <a:xfrm>
            <a:off x="2246547" y="1291348"/>
            <a:ext cx="509770" cy="388175"/>
          </a:xfrm>
          <a:prstGeom prst="straightConnector1">
            <a:avLst/>
          </a:prstGeom>
          <a:noFill/>
          <a:ln w="28575" cap="flat" cmpd="sng" algn="ctr">
            <a:solidFill>
              <a:srgbClr val="008F33"/>
            </a:solidFill>
            <a:prstDash val="solid"/>
            <a:miter lim="800000"/>
            <a:tailEnd type="arrow"/>
          </a:ln>
          <a:effectLst/>
        </p:spPr>
      </p:cxnSp>
      <p:pic>
        <p:nvPicPr>
          <p:cNvPr id="59"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2713" y="2635843"/>
            <a:ext cx="727668" cy="34580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813500" y="1047588"/>
            <a:ext cx="668453" cy="200055"/>
          </a:xfrm>
          <a:prstGeom prst="rect">
            <a:avLst/>
          </a:prstGeom>
          <a:noFill/>
        </p:spPr>
        <p:txBody>
          <a:bodyPr wrap="none" lIns="0" tIns="0" rIns="0" bIns="0" rtlCol="0">
            <a:spAutoFit/>
          </a:bodyPr>
          <a:lstStyle/>
          <a:p>
            <a:r>
              <a:rPr lang="en-US" sz="1300" dirty="0" smtClean="0"/>
              <a:t>http GET</a:t>
            </a:r>
            <a:endParaRPr lang="nl-NL" sz="1300" dirty="0" err="1" smtClean="0"/>
          </a:p>
        </p:txBody>
      </p:sp>
      <p:pic>
        <p:nvPicPr>
          <p:cNvPr id="84"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6266" y="2196981"/>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Arrow Connector 84"/>
          <p:cNvCxnSpPr/>
          <p:nvPr/>
        </p:nvCxnSpPr>
        <p:spPr>
          <a:xfrm>
            <a:off x="5325502" y="2196981"/>
            <a:ext cx="139424" cy="237531"/>
          </a:xfrm>
          <a:prstGeom prst="straightConnector1">
            <a:avLst/>
          </a:prstGeom>
          <a:noFill/>
          <a:ln w="28575" cap="flat" cmpd="sng" algn="ctr">
            <a:solidFill>
              <a:srgbClr val="008F33"/>
            </a:solidFill>
            <a:prstDash val="dash"/>
            <a:miter lim="800000"/>
            <a:tailEnd type="arrow"/>
          </a:ln>
          <a:effectLst/>
        </p:spPr>
      </p:cxnSp>
      <p:sp>
        <p:nvSpPr>
          <p:cNvPr id="86" name="Oval 85"/>
          <p:cNvSpPr/>
          <p:nvPr/>
        </p:nvSpPr>
        <p:spPr>
          <a:xfrm rot="2159634">
            <a:off x="5040669" y="2225532"/>
            <a:ext cx="1298811" cy="718674"/>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pic>
        <p:nvPicPr>
          <p:cNvPr id="87"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4926" y="2558903"/>
            <a:ext cx="727668" cy="345807"/>
          </a:xfrm>
          <a:prstGeom prst="rect">
            <a:avLst/>
          </a:prstGeom>
          <a:noFill/>
          <a:extLst>
            <a:ext uri="{909E8E84-426E-40DD-AFC4-6F175D3DCCD1}">
              <a14:hiddenFill xmlns:a14="http://schemas.microsoft.com/office/drawing/2010/main">
                <a:solidFill>
                  <a:srgbClr val="FFFFFF"/>
                </a:solidFill>
              </a14:hiddenFill>
            </a:ext>
          </a:extLst>
        </p:spPr>
      </p:pic>
      <p:sp>
        <p:nvSpPr>
          <p:cNvPr id="89" name="Oval 88"/>
          <p:cNvSpPr/>
          <p:nvPr/>
        </p:nvSpPr>
        <p:spPr>
          <a:xfrm rot="21112418">
            <a:off x="2553436" y="1665115"/>
            <a:ext cx="582055" cy="207268"/>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cxnSp>
        <p:nvCxnSpPr>
          <p:cNvPr id="92" name="Straight Arrow Connector 91"/>
          <p:cNvCxnSpPr>
            <a:stCxn id="89" idx="3"/>
          </p:cNvCxnSpPr>
          <p:nvPr/>
        </p:nvCxnSpPr>
        <p:spPr>
          <a:xfrm flipH="1">
            <a:off x="2098056" y="1870383"/>
            <a:ext cx="553045" cy="38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9" idx="5"/>
          </p:cNvCxnSpPr>
          <p:nvPr/>
        </p:nvCxnSpPr>
        <p:spPr>
          <a:xfrm>
            <a:off x="3058543" y="1812204"/>
            <a:ext cx="2266959" cy="301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302874" y="2683629"/>
            <a:ext cx="567260" cy="160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smtClean="0">
                <a:solidFill>
                  <a:schemeClr val="tx1"/>
                </a:solidFill>
              </a:rPr>
              <a:t>counter</a:t>
            </a:r>
            <a:endParaRPr lang="nl-NL" sz="800" dirty="0">
              <a:solidFill>
                <a:schemeClr val="tx1"/>
              </a:solidFill>
            </a:endParaRPr>
          </a:p>
        </p:txBody>
      </p:sp>
      <p:sp>
        <p:nvSpPr>
          <p:cNvPr id="98" name="Rectangle 97"/>
          <p:cNvSpPr/>
          <p:nvPr/>
        </p:nvSpPr>
        <p:spPr>
          <a:xfrm>
            <a:off x="4862636" y="2605063"/>
            <a:ext cx="567260" cy="160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smtClean="0">
                <a:solidFill>
                  <a:schemeClr val="tx1"/>
                </a:solidFill>
              </a:rPr>
              <a:t>counter</a:t>
            </a:r>
            <a:endParaRPr lang="nl-NL" sz="800" dirty="0">
              <a:solidFill>
                <a:schemeClr val="tx1"/>
              </a:solidFill>
            </a:endParaRPr>
          </a:p>
        </p:txBody>
      </p:sp>
      <p:sp>
        <p:nvSpPr>
          <p:cNvPr id="99" name="Rectangular Callout 98"/>
          <p:cNvSpPr/>
          <p:nvPr/>
        </p:nvSpPr>
        <p:spPr>
          <a:xfrm>
            <a:off x="719999" y="792000"/>
            <a:ext cx="702599" cy="895379"/>
          </a:xfrm>
          <a:prstGeom prst="wedgeRectCallout">
            <a:avLst>
              <a:gd name="adj1" fmla="val 183958"/>
              <a:gd name="adj2" fmla="val 21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0" name="TextBox 99"/>
          <p:cNvSpPr txBox="1"/>
          <p:nvPr/>
        </p:nvSpPr>
        <p:spPr>
          <a:xfrm>
            <a:off x="801134" y="877384"/>
            <a:ext cx="501740" cy="800219"/>
          </a:xfrm>
          <a:prstGeom prst="rect">
            <a:avLst/>
          </a:prstGeom>
          <a:noFill/>
        </p:spPr>
        <p:txBody>
          <a:bodyPr wrap="none" lIns="0" tIns="0" rIns="0" bIns="0" rtlCol="0">
            <a:spAutoFit/>
          </a:bodyPr>
          <a:lstStyle/>
          <a:p>
            <a:r>
              <a:rPr lang="en-US" sz="1300" dirty="0" smtClean="0"/>
              <a:t>/</a:t>
            </a:r>
          </a:p>
          <a:p>
            <a:r>
              <a:rPr lang="en-US" sz="1300" dirty="0" smtClean="0"/>
              <a:t>/health</a:t>
            </a:r>
          </a:p>
          <a:p>
            <a:r>
              <a:rPr lang="en-US" sz="1300" dirty="0" smtClean="0"/>
              <a:t>/ready</a:t>
            </a:r>
          </a:p>
          <a:p>
            <a:r>
              <a:rPr lang="en-US" sz="1300" dirty="0" smtClean="0"/>
              <a:t>/kill</a:t>
            </a:r>
            <a:endParaRPr lang="nl-NL" sz="1300" dirty="0" err="1" smtClean="0"/>
          </a:p>
        </p:txBody>
      </p:sp>
      <p:pic>
        <p:nvPicPr>
          <p:cNvPr id="26" name="Picture 11"/>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7401009" y="3095428"/>
            <a:ext cx="1126920" cy="70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p:cNvPicPr>
          <p:nvPr/>
        </p:nvPicPr>
        <p:blipFill>
          <a:blip r:embed="rId6"/>
          <a:stretch>
            <a:fillRect/>
          </a:stretch>
        </p:blipFill>
        <p:spPr>
          <a:xfrm>
            <a:off x="4266329" y="236638"/>
            <a:ext cx="4747671" cy="1394581"/>
          </a:xfrm>
          <a:prstGeom prst="rect">
            <a:avLst/>
          </a:prstGeom>
        </p:spPr>
      </p:pic>
    </p:spTree>
    <p:extLst>
      <p:ext uri="{BB962C8B-B14F-4D97-AF65-F5344CB8AC3E}">
        <p14:creationId xmlns:p14="http://schemas.microsoft.com/office/powerpoint/2010/main" val="419592423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Cube 76"/>
          <p:cNvSpPr/>
          <p:nvPr/>
        </p:nvSpPr>
        <p:spPr>
          <a:xfrm>
            <a:off x="1018902" y="3133156"/>
            <a:ext cx="2158308"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78" name="Cube 77"/>
          <p:cNvSpPr/>
          <p:nvPr/>
        </p:nvSpPr>
        <p:spPr>
          <a:xfrm>
            <a:off x="4165681" y="3133157"/>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 name="Title 1"/>
          <p:cNvSpPr>
            <a:spLocks noGrp="1"/>
          </p:cNvSpPr>
          <p:nvPr>
            <p:ph type="title"/>
          </p:nvPr>
        </p:nvSpPr>
        <p:spPr/>
        <p:txBody>
          <a:bodyPr/>
          <a:lstStyle/>
          <a:p>
            <a:r>
              <a:rPr lang="en-US" dirty="0" err="1" smtClean="0"/>
              <a:t>RequestCounter</a:t>
            </a:r>
            <a:r>
              <a:rPr lang="en-US" dirty="0" smtClean="0"/>
              <a:t> </a:t>
            </a:r>
            <a:r>
              <a:rPr lang="en-US" dirty="0" err="1" smtClean="0"/>
              <a:t>Microservice</a:t>
            </a:r>
            <a:r>
              <a:rPr lang="en-US" dirty="0" smtClean="0"/>
              <a:t> – V1</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41" name="Cube 40"/>
          <p:cNvSpPr/>
          <p:nvPr/>
        </p:nvSpPr>
        <p:spPr>
          <a:xfrm>
            <a:off x="720003" y="1461899"/>
            <a:ext cx="7748715" cy="1996688"/>
          </a:xfrm>
          <a:prstGeom prst="cube">
            <a:avLst>
              <a:gd name="adj" fmla="val 24758"/>
            </a:avLst>
          </a:prstGeom>
          <a:gradFill rotWithShape="1">
            <a:gsLst>
              <a:gs pos="0">
                <a:srgbClr val="0069B4">
                  <a:lumMod val="110000"/>
                  <a:satMod val="105000"/>
                  <a:tint val="67000"/>
                  <a:alpha val="64000"/>
                </a:srgbClr>
              </a:gs>
              <a:gs pos="50000">
                <a:srgbClr val="0069B4">
                  <a:lumMod val="105000"/>
                  <a:satMod val="103000"/>
                  <a:tint val="73000"/>
                  <a:alpha val="56000"/>
                </a:srgbClr>
              </a:gs>
              <a:gs pos="100000">
                <a:srgbClr val="0069B4">
                  <a:lumMod val="105000"/>
                  <a:satMod val="109000"/>
                  <a:tint val="81000"/>
                  <a:alpha val="41000"/>
                </a:srgbClr>
              </a:gs>
            </a:gsLst>
            <a:lin ang="5400000" scaled="0"/>
          </a:gradFill>
          <a:ln w="6350" cap="flat" cmpd="sng" algn="ctr">
            <a:solidFill>
              <a:srgbClr val="0069B4"/>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ea typeface="+mn-ea"/>
              <a:cs typeface="+mn-cs"/>
            </a:endParaRPr>
          </a:p>
        </p:txBody>
      </p:sp>
      <p:pic>
        <p:nvPicPr>
          <p:cNvPr id="52"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4053" y="2273921"/>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p:nvPr/>
        </p:nvCxnSpPr>
        <p:spPr>
          <a:xfrm flipH="1">
            <a:off x="1882713" y="2253317"/>
            <a:ext cx="225148" cy="258135"/>
          </a:xfrm>
          <a:prstGeom prst="straightConnector1">
            <a:avLst/>
          </a:prstGeom>
          <a:noFill/>
          <a:ln w="28575" cap="flat" cmpd="sng" algn="ctr">
            <a:solidFill>
              <a:srgbClr val="008F33"/>
            </a:solidFill>
            <a:prstDash val="dash"/>
            <a:miter lim="800000"/>
            <a:tailEnd type="arrow"/>
          </a:ln>
          <a:effectLst/>
        </p:spPr>
      </p:cxnSp>
      <p:sp>
        <p:nvSpPr>
          <p:cNvPr id="54" name="TextBox 53"/>
          <p:cNvSpPr txBox="1"/>
          <p:nvPr/>
        </p:nvSpPr>
        <p:spPr>
          <a:xfrm>
            <a:off x="2481953" y="1963512"/>
            <a:ext cx="1487908" cy="307777"/>
          </a:xfrm>
          <a:prstGeom prst="rect">
            <a:avLst/>
          </a:prstGeom>
          <a:noFill/>
        </p:spPr>
        <p:txBody>
          <a:bodyPr wrap="none" rtlCol="0">
            <a:spAutoFit/>
          </a:bodyPr>
          <a:lstStyle/>
          <a:p>
            <a:pPr marL="0" marR="0" lvl="0" indent="0" defTabSz="1253763"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dirty="0" err="1" smtClean="0">
                <a:ln>
                  <a:noFill/>
                </a:ln>
                <a:solidFill>
                  <a:prstClr val="black"/>
                </a:solidFill>
                <a:effectLst/>
                <a:uLnTx/>
                <a:uFillTx/>
              </a:rPr>
              <a:t>RequestCounter</a:t>
            </a:r>
            <a:endParaRPr kumimoji="0" lang="nl-NL" sz="1400" b="0" i="0" u="none" strike="noStrike" kern="0" cap="none" spc="0" normalizeH="0" baseline="0" noProof="0" dirty="0" smtClean="0">
              <a:ln>
                <a:noFill/>
              </a:ln>
              <a:solidFill>
                <a:prstClr val="black"/>
              </a:solidFill>
              <a:effectLst/>
              <a:uLnTx/>
              <a:uFillTx/>
            </a:endParaRPr>
          </a:p>
        </p:txBody>
      </p:sp>
      <p:sp>
        <p:nvSpPr>
          <p:cNvPr id="55" name="Oval 54"/>
          <p:cNvSpPr/>
          <p:nvPr/>
        </p:nvSpPr>
        <p:spPr>
          <a:xfrm rot="2159634">
            <a:off x="1458456" y="2302472"/>
            <a:ext cx="1298811" cy="718674"/>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cxnSp>
        <p:nvCxnSpPr>
          <p:cNvPr id="56" name="Straight Arrow Connector 55"/>
          <p:cNvCxnSpPr/>
          <p:nvPr/>
        </p:nvCxnSpPr>
        <p:spPr>
          <a:xfrm>
            <a:off x="2246547" y="1291348"/>
            <a:ext cx="509770" cy="388175"/>
          </a:xfrm>
          <a:prstGeom prst="straightConnector1">
            <a:avLst/>
          </a:prstGeom>
          <a:noFill/>
          <a:ln w="28575" cap="flat" cmpd="sng" algn="ctr">
            <a:solidFill>
              <a:srgbClr val="008F33"/>
            </a:solidFill>
            <a:prstDash val="solid"/>
            <a:miter lim="800000"/>
            <a:tailEnd type="arrow"/>
          </a:ln>
          <a:effectLst/>
        </p:spPr>
      </p:cxnSp>
      <p:pic>
        <p:nvPicPr>
          <p:cNvPr id="59"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2713" y="2635843"/>
            <a:ext cx="727668" cy="34580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813500" y="1047588"/>
            <a:ext cx="668453" cy="200055"/>
          </a:xfrm>
          <a:prstGeom prst="rect">
            <a:avLst/>
          </a:prstGeom>
          <a:noFill/>
        </p:spPr>
        <p:txBody>
          <a:bodyPr wrap="none" lIns="0" tIns="0" rIns="0" bIns="0" rtlCol="0">
            <a:spAutoFit/>
          </a:bodyPr>
          <a:lstStyle/>
          <a:p>
            <a:r>
              <a:rPr lang="en-US" sz="1300" dirty="0" smtClean="0"/>
              <a:t>http GET</a:t>
            </a:r>
            <a:endParaRPr lang="nl-NL" sz="1300" dirty="0" err="1" smtClean="0"/>
          </a:p>
        </p:txBody>
      </p:sp>
      <p:pic>
        <p:nvPicPr>
          <p:cNvPr id="84"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6266" y="2196981"/>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85" name="Straight Arrow Connector 84"/>
          <p:cNvCxnSpPr/>
          <p:nvPr/>
        </p:nvCxnSpPr>
        <p:spPr>
          <a:xfrm>
            <a:off x="5325502" y="2196981"/>
            <a:ext cx="139424" cy="237531"/>
          </a:xfrm>
          <a:prstGeom prst="straightConnector1">
            <a:avLst/>
          </a:prstGeom>
          <a:noFill/>
          <a:ln w="28575" cap="flat" cmpd="sng" algn="ctr">
            <a:solidFill>
              <a:srgbClr val="008F33"/>
            </a:solidFill>
            <a:prstDash val="dash"/>
            <a:miter lim="800000"/>
            <a:tailEnd type="arrow"/>
          </a:ln>
          <a:effectLst/>
        </p:spPr>
      </p:cxnSp>
      <p:sp>
        <p:nvSpPr>
          <p:cNvPr id="86" name="Oval 85"/>
          <p:cNvSpPr/>
          <p:nvPr/>
        </p:nvSpPr>
        <p:spPr>
          <a:xfrm rot="2159634">
            <a:off x="5040669" y="2225532"/>
            <a:ext cx="1298811" cy="718674"/>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pic>
        <p:nvPicPr>
          <p:cNvPr id="87"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4926" y="2558903"/>
            <a:ext cx="727668" cy="345807"/>
          </a:xfrm>
          <a:prstGeom prst="rect">
            <a:avLst/>
          </a:prstGeom>
          <a:noFill/>
          <a:extLst>
            <a:ext uri="{909E8E84-426E-40DD-AFC4-6F175D3DCCD1}">
              <a14:hiddenFill xmlns:a14="http://schemas.microsoft.com/office/drawing/2010/main">
                <a:solidFill>
                  <a:srgbClr val="FFFFFF"/>
                </a:solidFill>
              </a14:hiddenFill>
            </a:ext>
          </a:extLst>
        </p:spPr>
      </p:pic>
      <p:sp>
        <p:nvSpPr>
          <p:cNvPr id="89" name="Oval 88"/>
          <p:cNvSpPr/>
          <p:nvPr/>
        </p:nvSpPr>
        <p:spPr>
          <a:xfrm rot="21112418">
            <a:off x="2553436" y="1665115"/>
            <a:ext cx="582055" cy="207268"/>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cxnSp>
        <p:nvCxnSpPr>
          <p:cNvPr id="92" name="Straight Arrow Connector 91"/>
          <p:cNvCxnSpPr>
            <a:stCxn id="89" idx="3"/>
          </p:cNvCxnSpPr>
          <p:nvPr/>
        </p:nvCxnSpPr>
        <p:spPr>
          <a:xfrm flipH="1">
            <a:off x="2098056" y="1870383"/>
            <a:ext cx="553045" cy="38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a:stCxn id="89" idx="5"/>
          </p:cNvCxnSpPr>
          <p:nvPr/>
        </p:nvCxnSpPr>
        <p:spPr>
          <a:xfrm>
            <a:off x="3058543" y="1812204"/>
            <a:ext cx="2266959" cy="301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7" name="Rectangle 96"/>
          <p:cNvSpPr/>
          <p:nvPr/>
        </p:nvSpPr>
        <p:spPr>
          <a:xfrm>
            <a:off x="1302874" y="2683629"/>
            <a:ext cx="567260" cy="160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smtClean="0">
                <a:solidFill>
                  <a:schemeClr val="tx1"/>
                </a:solidFill>
              </a:rPr>
              <a:t>counter</a:t>
            </a:r>
            <a:endParaRPr lang="nl-NL" sz="800" dirty="0">
              <a:solidFill>
                <a:schemeClr val="tx1"/>
              </a:solidFill>
            </a:endParaRPr>
          </a:p>
        </p:txBody>
      </p:sp>
      <p:sp>
        <p:nvSpPr>
          <p:cNvPr id="98" name="Rectangle 97"/>
          <p:cNvSpPr/>
          <p:nvPr/>
        </p:nvSpPr>
        <p:spPr>
          <a:xfrm>
            <a:off x="4862636" y="2605063"/>
            <a:ext cx="567260" cy="160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smtClean="0">
                <a:solidFill>
                  <a:schemeClr val="tx1"/>
                </a:solidFill>
              </a:rPr>
              <a:t>counter</a:t>
            </a:r>
            <a:endParaRPr lang="nl-NL" sz="800" dirty="0">
              <a:solidFill>
                <a:schemeClr val="tx1"/>
              </a:solidFill>
            </a:endParaRPr>
          </a:p>
        </p:txBody>
      </p:sp>
      <p:sp>
        <p:nvSpPr>
          <p:cNvPr id="99" name="Rectangular Callout 98"/>
          <p:cNvSpPr/>
          <p:nvPr/>
        </p:nvSpPr>
        <p:spPr>
          <a:xfrm>
            <a:off x="719999" y="792000"/>
            <a:ext cx="702599" cy="895379"/>
          </a:xfrm>
          <a:prstGeom prst="wedgeRectCallout">
            <a:avLst>
              <a:gd name="adj1" fmla="val 183958"/>
              <a:gd name="adj2" fmla="val 21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0" name="TextBox 99"/>
          <p:cNvSpPr txBox="1"/>
          <p:nvPr/>
        </p:nvSpPr>
        <p:spPr>
          <a:xfrm>
            <a:off x="801134" y="877384"/>
            <a:ext cx="501740" cy="800219"/>
          </a:xfrm>
          <a:prstGeom prst="rect">
            <a:avLst/>
          </a:prstGeom>
          <a:noFill/>
        </p:spPr>
        <p:txBody>
          <a:bodyPr wrap="none" lIns="0" tIns="0" rIns="0" bIns="0" rtlCol="0">
            <a:spAutoFit/>
          </a:bodyPr>
          <a:lstStyle/>
          <a:p>
            <a:r>
              <a:rPr lang="en-US" sz="1300" dirty="0" smtClean="0"/>
              <a:t>/</a:t>
            </a:r>
          </a:p>
          <a:p>
            <a:r>
              <a:rPr lang="en-US" sz="1300" dirty="0" smtClean="0"/>
              <a:t>/health</a:t>
            </a:r>
          </a:p>
          <a:p>
            <a:r>
              <a:rPr lang="en-US" sz="1300" dirty="0" smtClean="0"/>
              <a:t>/ready</a:t>
            </a:r>
          </a:p>
          <a:p>
            <a:r>
              <a:rPr lang="en-US" sz="1300" dirty="0" smtClean="0"/>
              <a:t>/kill</a:t>
            </a:r>
            <a:endParaRPr lang="nl-NL" sz="1300" dirty="0" err="1" smtClean="0"/>
          </a:p>
        </p:txBody>
      </p:sp>
      <p:pic>
        <p:nvPicPr>
          <p:cNvPr id="26" name="Picture 11"/>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7401009" y="3095428"/>
            <a:ext cx="1126920" cy="70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 descr="Image result for death hea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8159" y="2057610"/>
            <a:ext cx="541190" cy="54119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17083" y="2474961"/>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p:cNvCxnSpPr/>
          <p:nvPr/>
        </p:nvCxnSpPr>
        <p:spPr>
          <a:xfrm flipH="1">
            <a:off x="3435743" y="2454357"/>
            <a:ext cx="225148" cy="258135"/>
          </a:xfrm>
          <a:prstGeom prst="straightConnector1">
            <a:avLst/>
          </a:prstGeom>
          <a:noFill/>
          <a:ln w="28575" cap="flat" cmpd="sng" algn="ctr">
            <a:solidFill>
              <a:srgbClr val="008F33"/>
            </a:solidFill>
            <a:prstDash val="dash"/>
            <a:miter lim="800000"/>
            <a:tailEnd type="arrow"/>
          </a:ln>
          <a:effectLst/>
        </p:spPr>
      </p:cxnSp>
      <p:sp>
        <p:nvSpPr>
          <p:cNvPr id="30" name="Oval 29"/>
          <p:cNvSpPr/>
          <p:nvPr/>
        </p:nvSpPr>
        <p:spPr>
          <a:xfrm rot="2159634">
            <a:off x="3011486" y="2503512"/>
            <a:ext cx="1298811" cy="718674"/>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pic>
        <p:nvPicPr>
          <p:cNvPr id="31"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35743" y="2836883"/>
            <a:ext cx="727668" cy="345807"/>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2726044" y="2884669"/>
            <a:ext cx="697120" cy="17154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a:solidFill>
                  <a:schemeClr val="tx1"/>
                </a:solidFill>
              </a:rPr>
              <a:t>c</a:t>
            </a:r>
            <a:r>
              <a:rPr lang="en-US" sz="800" dirty="0" smtClean="0">
                <a:solidFill>
                  <a:schemeClr val="tx1"/>
                </a:solidFill>
              </a:rPr>
              <a:t>ounter</a:t>
            </a:r>
            <a:r>
              <a:rPr lang="en-US" sz="1000" dirty="0" smtClean="0">
                <a:solidFill>
                  <a:schemeClr val="tx1"/>
                </a:solidFill>
              </a:rPr>
              <a:t>=0</a:t>
            </a:r>
            <a:endParaRPr lang="nl-NL" sz="800" dirty="0">
              <a:solidFill>
                <a:schemeClr val="tx1"/>
              </a:solidFill>
            </a:endParaRPr>
          </a:p>
        </p:txBody>
      </p:sp>
      <p:grpSp>
        <p:nvGrpSpPr>
          <p:cNvPr id="3" name="Group 2"/>
          <p:cNvGrpSpPr/>
          <p:nvPr/>
        </p:nvGrpSpPr>
        <p:grpSpPr>
          <a:xfrm>
            <a:off x="1303507" y="2253317"/>
            <a:ext cx="1454393" cy="879840"/>
            <a:chOff x="5387606" y="304080"/>
            <a:chExt cx="1454393" cy="879840"/>
          </a:xfrm>
        </p:grpSpPr>
        <p:sp>
          <p:nvSpPr>
            <p:cNvPr id="39" name="Oval 38"/>
            <p:cNvSpPr/>
            <p:nvPr/>
          </p:nvSpPr>
          <p:spPr>
            <a:xfrm rot="2159634">
              <a:off x="5543188" y="353235"/>
              <a:ext cx="1298811" cy="718674"/>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pic>
          <p:nvPicPr>
            <p:cNvPr id="37"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5648785" y="324684"/>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p:cNvCxnSpPr/>
            <p:nvPr/>
          </p:nvCxnSpPr>
          <p:spPr>
            <a:xfrm flipH="1">
              <a:off x="5967445" y="304080"/>
              <a:ext cx="225148" cy="258135"/>
            </a:xfrm>
            <a:prstGeom prst="straightConnector1">
              <a:avLst/>
            </a:pr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40" name="Picture 33" descr="Related image"/>
            <p:cNvPicPr>
              <a:picLocks noChangeAspect="1" noChangeArrowheads="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967445" y="686606"/>
              <a:ext cx="727668" cy="345807"/>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p:cNvSpPr/>
            <p:nvPr/>
          </p:nvSpPr>
          <p:spPr>
            <a:xfrm>
              <a:off x="5387606" y="734392"/>
              <a:ext cx="567260" cy="16083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smtClean="0">
                  <a:solidFill>
                    <a:schemeClr val="tx1"/>
                  </a:solidFill>
                </a:rPr>
                <a:t>counter</a:t>
              </a:r>
              <a:endParaRPr lang="nl-NL" sz="800" dirty="0">
                <a:solidFill>
                  <a:schemeClr val="tx1"/>
                </a:solidFill>
              </a:endParaRPr>
            </a:p>
          </p:txBody>
        </p:sp>
      </p:grpSp>
      <p:cxnSp>
        <p:nvCxnSpPr>
          <p:cNvPr id="43" name="Straight Arrow Connector 42"/>
          <p:cNvCxnSpPr>
            <a:stCxn id="89" idx="4"/>
          </p:cNvCxnSpPr>
          <p:nvPr/>
        </p:nvCxnSpPr>
        <p:spPr>
          <a:xfrm>
            <a:off x="2859113" y="1871342"/>
            <a:ext cx="463207" cy="506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36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1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500"/>
                                        <p:tgtEl>
                                          <p:spTgt spid="29"/>
                                        </p:tgtEl>
                                      </p:cBhvr>
                                    </p:animEffect>
                                  </p:childTnLst>
                                </p:cTn>
                              </p:par>
                              <p:par>
                                <p:cTn id="20" presetID="10"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1500"/>
                                        <p:tgtEl>
                                          <p:spTgt spid="3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1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500"/>
                                        <p:tgtEl>
                                          <p:spTgt spid="43"/>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2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5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3"/>
                                        </p:tgtEl>
                                        <p:attrNameLst>
                                          <p:attrName>style.visibility</p:attrName>
                                        </p:attrNameLst>
                                      </p:cBhvr>
                                      <p:to>
                                        <p:strVal val="hidden"/>
                                      </p:to>
                                    </p:set>
                                  </p:childTnLst>
                                </p:cTn>
                              </p:par>
                              <p:par>
                                <p:cTn id="43" presetID="1" presetClass="exit"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59"/>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92"/>
                                        </p:tgtEl>
                                        <p:attrNameLst>
                                          <p:attrName>style.visibility</p:attrName>
                                        </p:attrNameLst>
                                      </p:cBhvr>
                                      <p:to>
                                        <p:strVal val="hidden"/>
                                      </p:to>
                                    </p:set>
                                  </p:childTnLst>
                                </p:cTn>
                              </p:par>
                              <p:par>
                                <p:cTn id="49" presetID="1" presetClass="exit" presetSubtype="0" fill="hold" grpId="0" nodeType="withEffect">
                                  <p:stCondLst>
                                    <p:cond delay="0"/>
                                  </p:stCondLst>
                                  <p:childTnLst>
                                    <p:set>
                                      <p:cBhvr>
                                        <p:cTn id="50"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97" grpId="0" animBg="1"/>
      <p:bldP spid="30"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Cube 40"/>
          <p:cNvSpPr/>
          <p:nvPr/>
        </p:nvSpPr>
        <p:spPr>
          <a:xfrm>
            <a:off x="720003" y="1461899"/>
            <a:ext cx="7748715" cy="1996688"/>
          </a:xfrm>
          <a:prstGeom prst="cube">
            <a:avLst>
              <a:gd name="adj" fmla="val 24758"/>
            </a:avLst>
          </a:prstGeom>
          <a:gradFill rotWithShape="1">
            <a:gsLst>
              <a:gs pos="0">
                <a:srgbClr val="0069B4">
                  <a:lumMod val="110000"/>
                  <a:satMod val="105000"/>
                  <a:tint val="67000"/>
                  <a:alpha val="64000"/>
                </a:srgbClr>
              </a:gs>
              <a:gs pos="50000">
                <a:srgbClr val="0069B4">
                  <a:lumMod val="105000"/>
                  <a:satMod val="103000"/>
                  <a:tint val="73000"/>
                  <a:alpha val="56000"/>
                </a:srgbClr>
              </a:gs>
              <a:gs pos="100000">
                <a:srgbClr val="0069B4">
                  <a:lumMod val="105000"/>
                  <a:satMod val="109000"/>
                  <a:tint val="81000"/>
                  <a:alpha val="41000"/>
                </a:srgbClr>
              </a:gs>
            </a:gsLst>
            <a:lin ang="5400000" scaled="0"/>
          </a:gradFill>
          <a:ln w="6350" cap="flat" cmpd="sng" algn="ctr">
            <a:solidFill>
              <a:srgbClr val="0069B4"/>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black"/>
              </a:solidFill>
              <a:effectLst/>
              <a:uLnTx/>
              <a:uFillTx/>
              <a:ea typeface="+mn-ea"/>
              <a:cs typeface="+mn-cs"/>
            </a:endParaRPr>
          </a:p>
        </p:txBody>
      </p:sp>
      <p:sp>
        <p:nvSpPr>
          <p:cNvPr id="77" name="Cube 76"/>
          <p:cNvSpPr/>
          <p:nvPr/>
        </p:nvSpPr>
        <p:spPr>
          <a:xfrm>
            <a:off x="1018902" y="3133156"/>
            <a:ext cx="2158308"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78" name="Cube 77"/>
          <p:cNvSpPr/>
          <p:nvPr/>
        </p:nvSpPr>
        <p:spPr>
          <a:xfrm>
            <a:off x="4165681" y="3133157"/>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Compute Node</a:t>
            </a:r>
            <a:endParaRPr lang="nl-NL" dirty="0"/>
          </a:p>
        </p:txBody>
      </p:sp>
      <p:sp>
        <p:nvSpPr>
          <p:cNvPr id="2" name="Title 1"/>
          <p:cNvSpPr>
            <a:spLocks noGrp="1"/>
          </p:cNvSpPr>
          <p:nvPr>
            <p:ph type="title"/>
          </p:nvPr>
        </p:nvSpPr>
        <p:spPr/>
        <p:txBody>
          <a:bodyPr/>
          <a:lstStyle/>
          <a:p>
            <a:r>
              <a:rPr lang="en-US" dirty="0" err="1" smtClean="0"/>
              <a:t>RequestCounter</a:t>
            </a:r>
            <a:r>
              <a:rPr lang="en-US" dirty="0" smtClean="0"/>
              <a:t> </a:t>
            </a:r>
            <a:r>
              <a:rPr lang="en-US" dirty="0" err="1" smtClean="0"/>
              <a:t>Microservice</a:t>
            </a:r>
            <a:r>
              <a:rPr lang="en-US" dirty="0" smtClean="0"/>
              <a:t> – V2</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pic>
        <p:nvPicPr>
          <p:cNvPr id="42"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08091" y="2447887"/>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Arrow Connector 42"/>
          <p:cNvCxnSpPr/>
          <p:nvPr/>
        </p:nvCxnSpPr>
        <p:spPr>
          <a:xfrm>
            <a:off x="3352040" y="2366735"/>
            <a:ext cx="274711" cy="318683"/>
          </a:xfrm>
          <a:prstGeom prst="straightConnector1">
            <a:avLst/>
          </a:prstGeom>
          <a:noFill/>
          <a:ln w="28575" cap="flat" cmpd="sng" algn="ctr">
            <a:solidFill>
              <a:srgbClr val="008F33"/>
            </a:solidFill>
            <a:prstDash val="dash"/>
            <a:miter lim="800000"/>
            <a:tailEnd type="arrow"/>
          </a:ln>
          <a:effectLst/>
        </p:spPr>
      </p:cxnSp>
      <p:sp>
        <p:nvSpPr>
          <p:cNvPr id="44" name="TextBox 43"/>
          <p:cNvSpPr txBox="1"/>
          <p:nvPr/>
        </p:nvSpPr>
        <p:spPr>
          <a:xfrm>
            <a:off x="3566888" y="3204094"/>
            <a:ext cx="702436" cy="307777"/>
          </a:xfrm>
          <a:prstGeom prst="rect">
            <a:avLst/>
          </a:prstGeom>
          <a:noFill/>
        </p:spPr>
        <p:txBody>
          <a:bodyPr wrap="none" rtlCol="0">
            <a:spAutoFit/>
          </a:bodyPr>
          <a:lstStyle/>
          <a:p>
            <a:pPr marL="0" marR="0" lvl="0" indent="0" defTabSz="1253763"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dirty="0" smtClean="0">
                <a:ln>
                  <a:noFill/>
                </a:ln>
                <a:solidFill>
                  <a:prstClr val="black"/>
                </a:solidFill>
                <a:effectLst/>
                <a:uLnTx/>
                <a:uFillTx/>
              </a:rPr>
              <a:t>Cache</a:t>
            </a:r>
          </a:p>
        </p:txBody>
      </p:sp>
      <p:pic>
        <p:nvPicPr>
          <p:cNvPr id="45" name="Picture 2" descr="redis-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97806" y="2705497"/>
            <a:ext cx="511097" cy="410068"/>
          </a:xfrm>
          <a:prstGeom prst="rect">
            <a:avLst/>
          </a:prstGeom>
          <a:noFill/>
          <a:extLst>
            <a:ext uri="{909E8E84-426E-40DD-AFC4-6F175D3DCCD1}">
              <a14:hiddenFill xmlns:a14="http://schemas.microsoft.com/office/drawing/2010/main">
                <a:solidFill>
                  <a:srgbClr val="FFFFFF"/>
                </a:solidFill>
              </a14:hiddenFill>
            </a:ext>
          </a:extLst>
        </p:spPr>
      </p:pic>
      <p:sp>
        <p:nvSpPr>
          <p:cNvPr id="46" name="Oval 45"/>
          <p:cNvSpPr/>
          <p:nvPr/>
        </p:nvSpPr>
        <p:spPr>
          <a:xfrm rot="2159634">
            <a:off x="3202494" y="2476437"/>
            <a:ext cx="1298811" cy="718674"/>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pic>
        <p:nvPicPr>
          <p:cNvPr id="52"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4053" y="2273921"/>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Arrow Connector 52"/>
          <p:cNvCxnSpPr/>
          <p:nvPr/>
        </p:nvCxnSpPr>
        <p:spPr>
          <a:xfrm flipH="1">
            <a:off x="1882713" y="2253317"/>
            <a:ext cx="225148" cy="258135"/>
          </a:xfrm>
          <a:prstGeom prst="straightConnector1">
            <a:avLst/>
          </a:prstGeom>
          <a:noFill/>
          <a:ln w="28575" cap="flat" cmpd="sng" algn="ctr">
            <a:solidFill>
              <a:srgbClr val="008F33"/>
            </a:solidFill>
            <a:prstDash val="dash"/>
            <a:miter lim="800000"/>
            <a:tailEnd type="arrow"/>
          </a:ln>
          <a:effectLst/>
        </p:spPr>
      </p:cxnSp>
      <p:sp>
        <p:nvSpPr>
          <p:cNvPr id="54" name="TextBox 53"/>
          <p:cNvSpPr txBox="1"/>
          <p:nvPr/>
        </p:nvSpPr>
        <p:spPr>
          <a:xfrm>
            <a:off x="2343041" y="1988083"/>
            <a:ext cx="1726755" cy="307777"/>
          </a:xfrm>
          <a:prstGeom prst="rect">
            <a:avLst/>
          </a:prstGeom>
          <a:noFill/>
        </p:spPr>
        <p:txBody>
          <a:bodyPr wrap="none" rtlCol="0">
            <a:spAutoFit/>
          </a:bodyPr>
          <a:lstStyle/>
          <a:p>
            <a:pPr marL="0" marR="0" lvl="0" indent="0" defTabSz="1253763" eaLnBrk="1" fontAlgn="auto" latinLnBrk="0" hangingPunct="1">
              <a:lnSpc>
                <a:spcPct val="100000"/>
              </a:lnSpc>
              <a:spcBef>
                <a:spcPts val="0"/>
              </a:spcBef>
              <a:spcAft>
                <a:spcPts val="0"/>
              </a:spcAft>
              <a:buClrTx/>
              <a:buSzTx/>
              <a:buFontTx/>
              <a:buNone/>
              <a:tabLst/>
              <a:defRPr/>
            </a:pPr>
            <a:r>
              <a:rPr kumimoji="0" lang="nl-NL" sz="1400" b="0" i="0" u="none" strike="noStrike" kern="0" cap="none" spc="0" normalizeH="0" baseline="0" noProof="0" dirty="0" err="1" smtClean="0">
                <a:ln>
                  <a:noFill/>
                </a:ln>
                <a:solidFill>
                  <a:prstClr val="black"/>
                </a:solidFill>
                <a:effectLst/>
                <a:uLnTx/>
                <a:uFillTx/>
              </a:rPr>
              <a:t>RequestCounter</a:t>
            </a:r>
            <a:r>
              <a:rPr kumimoji="0" lang="nl-NL" sz="1400" b="0" i="0" u="none" strike="noStrike" kern="0" cap="none" spc="0" normalizeH="0" baseline="0" noProof="0" dirty="0" smtClean="0">
                <a:ln>
                  <a:noFill/>
                </a:ln>
                <a:solidFill>
                  <a:prstClr val="black"/>
                </a:solidFill>
                <a:effectLst/>
                <a:uLnTx/>
                <a:uFillTx/>
              </a:rPr>
              <a:t> v2</a:t>
            </a:r>
          </a:p>
        </p:txBody>
      </p:sp>
      <p:sp>
        <p:nvSpPr>
          <p:cNvPr id="55" name="Oval 54"/>
          <p:cNvSpPr/>
          <p:nvPr/>
        </p:nvSpPr>
        <p:spPr>
          <a:xfrm rot="2159634">
            <a:off x="1458456" y="2302472"/>
            <a:ext cx="1298811" cy="718674"/>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cxnSp>
        <p:nvCxnSpPr>
          <p:cNvPr id="56" name="Straight Arrow Connector 55"/>
          <p:cNvCxnSpPr/>
          <p:nvPr/>
        </p:nvCxnSpPr>
        <p:spPr>
          <a:xfrm>
            <a:off x="2246547" y="1291348"/>
            <a:ext cx="509770" cy="388175"/>
          </a:xfrm>
          <a:prstGeom prst="straightConnector1">
            <a:avLst/>
          </a:prstGeom>
          <a:noFill/>
          <a:ln w="28575" cap="flat" cmpd="sng" algn="ctr">
            <a:solidFill>
              <a:srgbClr val="008F33"/>
            </a:solidFill>
            <a:prstDash val="solid"/>
            <a:miter lim="800000"/>
            <a:tailEnd type="arrow"/>
          </a:ln>
          <a:effectLst/>
        </p:spPr>
      </p:cxnSp>
      <p:pic>
        <p:nvPicPr>
          <p:cNvPr id="59" name="Picture 33"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82713" y="2635843"/>
            <a:ext cx="727668" cy="345807"/>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p:cNvSpPr txBox="1"/>
          <p:nvPr/>
        </p:nvSpPr>
        <p:spPr>
          <a:xfrm>
            <a:off x="1813500" y="1047588"/>
            <a:ext cx="668453" cy="200055"/>
          </a:xfrm>
          <a:prstGeom prst="rect">
            <a:avLst/>
          </a:prstGeom>
          <a:noFill/>
        </p:spPr>
        <p:txBody>
          <a:bodyPr wrap="none" lIns="0" tIns="0" rIns="0" bIns="0" rtlCol="0">
            <a:spAutoFit/>
          </a:bodyPr>
          <a:lstStyle/>
          <a:p>
            <a:r>
              <a:rPr lang="en-US" sz="1300" dirty="0" smtClean="0"/>
              <a:t>http GET</a:t>
            </a:r>
            <a:endParaRPr lang="nl-NL" sz="1300" dirty="0" err="1" smtClean="0"/>
          </a:p>
        </p:txBody>
      </p:sp>
      <p:sp>
        <p:nvSpPr>
          <p:cNvPr id="89" name="Oval 88"/>
          <p:cNvSpPr/>
          <p:nvPr/>
        </p:nvSpPr>
        <p:spPr>
          <a:xfrm rot="21112418">
            <a:off x="2553436" y="1665115"/>
            <a:ext cx="582055" cy="207268"/>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cxnSp>
        <p:nvCxnSpPr>
          <p:cNvPr id="92" name="Straight Arrow Connector 91"/>
          <p:cNvCxnSpPr>
            <a:stCxn id="89" idx="3"/>
          </p:cNvCxnSpPr>
          <p:nvPr/>
        </p:nvCxnSpPr>
        <p:spPr>
          <a:xfrm flipH="1">
            <a:off x="2098056" y="1870383"/>
            <a:ext cx="553045" cy="3876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Rectangle 97"/>
          <p:cNvSpPr/>
          <p:nvPr/>
        </p:nvSpPr>
        <p:spPr>
          <a:xfrm>
            <a:off x="2995306" y="2782281"/>
            <a:ext cx="567260" cy="16083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800" dirty="0" smtClean="0">
                <a:solidFill>
                  <a:schemeClr val="tx1"/>
                </a:solidFill>
              </a:rPr>
              <a:t>counter</a:t>
            </a:r>
            <a:endParaRPr lang="nl-NL" sz="800" dirty="0">
              <a:solidFill>
                <a:schemeClr val="tx1"/>
              </a:solidFill>
            </a:endParaRPr>
          </a:p>
        </p:txBody>
      </p:sp>
      <p:sp>
        <p:nvSpPr>
          <p:cNvPr id="99" name="Rectangular Callout 98"/>
          <p:cNvSpPr/>
          <p:nvPr/>
        </p:nvSpPr>
        <p:spPr>
          <a:xfrm>
            <a:off x="719999" y="792000"/>
            <a:ext cx="702599" cy="895379"/>
          </a:xfrm>
          <a:prstGeom prst="wedgeRectCallout">
            <a:avLst>
              <a:gd name="adj1" fmla="val 183958"/>
              <a:gd name="adj2" fmla="val 216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0" name="TextBox 99"/>
          <p:cNvSpPr txBox="1"/>
          <p:nvPr/>
        </p:nvSpPr>
        <p:spPr>
          <a:xfrm>
            <a:off x="801134" y="877384"/>
            <a:ext cx="501740" cy="800219"/>
          </a:xfrm>
          <a:prstGeom prst="rect">
            <a:avLst/>
          </a:prstGeom>
          <a:noFill/>
        </p:spPr>
        <p:txBody>
          <a:bodyPr wrap="none" lIns="0" tIns="0" rIns="0" bIns="0" rtlCol="0">
            <a:spAutoFit/>
          </a:bodyPr>
          <a:lstStyle/>
          <a:p>
            <a:r>
              <a:rPr lang="en-US" sz="1300" dirty="0" smtClean="0"/>
              <a:t>/</a:t>
            </a:r>
          </a:p>
          <a:p>
            <a:r>
              <a:rPr lang="en-US" sz="1300" dirty="0" smtClean="0"/>
              <a:t>/health</a:t>
            </a:r>
          </a:p>
          <a:p>
            <a:r>
              <a:rPr lang="en-US" sz="1300" dirty="0" smtClean="0"/>
              <a:t>/ready</a:t>
            </a:r>
          </a:p>
          <a:p>
            <a:r>
              <a:rPr lang="en-US" sz="1300" dirty="0" smtClean="0"/>
              <a:t>/kill</a:t>
            </a:r>
            <a:endParaRPr lang="nl-NL" sz="1300" dirty="0" err="1" smtClean="0"/>
          </a:p>
        </p:txBody>
      </p:sp>
      <p:pic>
        <p:nvPicPr>
          <p:cNvPr id="31" name="Picture 11"/>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7401009" y="3095428"/>
            <a:ext cx="1126920" cy="701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6266" y="2196981"/>
            <a:ext cx="1161991" cy="859236"/>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Arrow Connector 37"/>
          <p:cNvCxnSpPr/>
          <p:nvPr/>
        </p:nvCxnSpPr>
        <p:spPr>
          <a:xfrm>
            <a:off x="5325502" y="2196981"/>
            <a:ext cx="139424" cy="237531"/>
          </a:xfrm>
          <a:prstGeom prst="straightConnector1">
            <a:avLst/>
          </a:prstGeom>
          <a:noFill/>
          <a:ln w="28575" cap="flat" cmpd="sng" algn="ctr">
            <a:solidFill>
              <a:srgbClr val="008F33"/>
            </a:solidFill>
            <a:prstDash val="dash"/>
            <a:miter lim="800000"/>
            <a:tailEnd type="arrow"/>
          </a:ln>
          <a:effectLst/>
        </p:spPr>
      </p:cxnSp>
      <p:sp>
        <p:nvSpPr>
          <p:cNvPr id="39" name="Oval 38"/>
          <p:cNvSpPr/>
          <p:nvPr/>
        </p:nvSpPr>
        <p:spPr>
          <a:xfrm rot="2159634">
            <a:off x="5040669" y="2225532"/>
            <a:ext cx="1298811" cy="718674"/>
          </a:xfrm>
          <a:prstGeom prst="ellipse">
            <a:avLst/>
          </a:prstGeom>
          <a:solidFill>
            <a:srgbClr val="0069B4">
              <a:lumMod val="60000"/>
              <a:lumOff val="40000"/>
              <a:alpha val="37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smtClean="0">
              <a:ln>
                <a:noFill/>
              </a:ln>
              <a:solidFill>
                <a:prstClr val="white"/>
              </a:solidFill>
              <a:effectLst/>
              <a:uLnTx/>
              <a:uFillTx/>
              <a:ea typeface="+mn-ea"/>
              <a:cs typeface="+mn-cs"/>
            </a:endParaRPr>
          </a:p>
        </p:txBody>
      </p:sp>
      <p:pic>
        <p:nvPicPr>
          <p:cNvPr id="40" name="Picture 33"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64926" y="2558903"/>
            <a:ext cx="727668" cy="345807"/>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p:cNvCxnSpPr/>
          <p:nvPr/>
        </p:nvCxnSpPr>
        <p:spPr>
          <a:xfrm>
            <a:off x="3058543" y="1812204"/>
            <a:ext cx="2266959" cy="3018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2541708" y="2366735"/>
            <a:ext cx="810332" cy="3387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flipV="1">
            <a:off x="3413760" y="2360324"/>
            <a:ext cx="1911743" cy="15112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8307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500"/>
                                        <p:tgtEl>
                                          <p:spTgt spid="4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6" grpId="0" animBg="1"/>
      <p:bldP spid="9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pic>
        <p:nvPicPr>
          <p:cNvPr id="6" name="Picture 2" descr="Image result for kubernetes in 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119" y="283286"/>
            <a:ext cx="3666799" cy="45978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3923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Container [Build | Stock | Deliver] Pipelines</a:t>
            </a:r>
            <a:endParaRPr lang="nl-NL" dirty="0"/>
          </a:p>
        </p:txBody>
      </p:sp>
      <p:sp>
        <p:nvSpPr>
          <p:cNvPr id="3" name="Content Placeholder 2"/>
          <p:cNvSpPr>
            <a:spLocks noGrp="1"/>
          </p:cNvSpPr>
          <p:nvPr>
            <p:ph idx="1"/>
          </p:nvPr>
        </p:nvSpPr>
        <p:spPr/>
        <p:txBody>
          <a:bodyPr/>
          <a:lstStyle/>
          <a:p>
            <a:r>
              <a:rPr lang="en-US" dirty="0" smtClean="0"/>
              <a:t>Oracle </a:t>
            </a:r>
            <a:r>
              <a:rPr lang="en-US" dirty="0" err="1" smtClean="0"/>
              <a:t>Wercker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pic>
        <p:nvPicPr>
          <p:cNvPr id="6" name="Picture 5"/>
          <p:cNvPicPr>
            <a:picLocks noChangeAspect="1"/>
          </p:cNvPicPr>
          <p:nvPr/>
        </p:nvPicPr>
        <p:blipFill>
          <a:blip r:embed="rId2"/>
          <a:stretch>
            <a:fillRect/>
          </a:stretch>
        </p:blipFill>
        <p:spPr>
          <a:xfrm>
            <a:off x="923928" y="1251480"/>
            <a:ext cx="6016302" cy="3293040"/>
          </a:xfrm>
          <a:prstGeom prst="rect">
            <a:avLst/>
          </a:prstGeom>
        </p:spPr>
      </p:pic>
    </p:spTree>
    <p:extLst>
      <p:ext uri="{BB962C8B-B14F-4D97-AF65-F5344CB8AC3E}">
        <p14:creationId xmlns:p14="http://schemas.microsoft.com/office/powerpoint/2010/main" val="32616561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smtClean="0"/>
              <a:t>Wercker</a:t>
            </a:r>
            <a:r>
              <a:rPr lang="en-US" sz="2800" dirty="0" smtClean="0"/>
              <a:t>: Build, Test, Push and Deploy Pipelines for Containers</a:t>
            </a:r>
            <a:endParaRPr lang="nl-NL" sz="2800" dirty="0"/>
          </a:p>
        </p:txBody>
      </p:sp>
      <p:sp>
        <p:nvSpPr>
          <p:cNvPr id="4" name="Footer Placeholder 3"/>
          <p:cNvSpPr>
            <a:spLocks noGrp="1"/>
          </p:cNvSpPr>
          <p:nvPr>
            <p:ph type="ftr" sz="quarter" idx="11"/>
          </p:nvPr>
        </p:nvSpPr>
        <p:spPr/>
        <p:txBody>
          <a:bodyPr/>
          <a:lstStyle/>
          <a:p>
            <a:r>
              <a:rPr lang="en-US" smtClean="0"/>
              <a:t>Container and Cloud Native &amp; Serverless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pic>
        <p:nvPicPr>
          <p:cNvPr id="6" name="Picture 5"/>
          <p:cNvPicPr>
            <a:picLocks noChangeAspect="1"/>
          </p:cNvPicPr>
          <p:nvPr/>
        </p:nvPicPr>
        <p:blipFill>
          <a:blip r:embed="rId2"/>
          <a:stretch>
            <a:fillRect/>
          </a:stretch>
        </p:blipFill>
        <p:spPr>
          <a:xfrm>
            <a:off x="347847" y="1239906"/>
            <a:ext cx="8430987" cy="3316188"/>
          </a:xfrm>
          <a:prstGeom prst="rect">
            <a:avLst/>
          </a:prstGeom>
        </p:spPr>
      </p:pic>
      <p:grpSp>
        <p:nvGrpSpPr>
          <p:cNvPr id="88" name="Group 87"/>
          <p:cNvGrpSpPr/>
          <p:nvPr/>
        </p:nvGrpSpPr>
        <p:grpSpPr>
          <a:xfrm>
            <a:off x="3886539" y="896334"/>
            <a:ext cx="707703" cy="637150"/>
            <a:chOff x="3886539" y="896334"/>
            <a:chExt cx="707703" cy="637150"/>
          </a:xfrm>
        </p:grpSpPr>
        <p:grpSp>
          <p:nvGrpSpPr>
            <p:cNvPr id="8" name="Group 7"/>
            <p:cNvGrpSpPr/>
            <p:nvPr/>
          </p:nvGrpSpPr>
          <p:grpSpPr>
            <a:xfrm>
              <a:off x="3886539" y="897603"/>
              <a:ext cx="707703" cy="635881"/>
              <a:chOff x="5765267" y="3162945"/>
              <a:chExt cx="1531380" cy="1226820"/>
            </a:xfrm>
          </p:grpSpPr>
          <p:sp>
            <p:nvSpPr>
              <p:cNvPr id="10" name="Cube 9"/>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11" name="Group 102"/>
              <p:cNvGrpSpPr>
                <a:grpSpLocks noChangeAspect="1"/>
              </p:cNvGrpSpPr>
              <p:nvPr/>
            </p:nvGrpSpPr>
            <p:grpSpPr bwMode="auto">
              <a:xfrm>
                <a:off x="6001700" y="3624581"/>
                <a:ext cx="172344" cy="352852"/>
                <a:chOff x="4686300" y="1439863"/>
                <a:chExt cx="1577975" cy="2936875"/>
              </a:xfrm>
            </p:grpSpPr>
            <p:sp>
              <p:nvSpPr>
                <p:cNvPr id="15"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6"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7"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8"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9"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0"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1"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2"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3"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4"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5"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6"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7"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8"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grpSp>
          <p:sp>
            <p:nvSpPr>
              <p:cNvPr id="12" name="Rounded Rectangle 11"/>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900"/>
              </a:p>
            </p:txBody>
          </p:sp>
          <p:pic>
            <p:nvPicPr>
              <p:cNvPr id="13"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362221" y="3500839"/>
                <a:ext cx="576499" cy="627037"/>
              </a:xfrm>
              <a:prstGeom prst="rect">
                <a:avLst/>
              </a:prstGeom>
              <a:noFill/>
            </p:spPr>
            <p:txBody>
              <a:bodyPr wrap="none" rtlCol="0">
                <a:spAutoFit/>
              </a:bodyPr>
              <a:lstStyle/>
              <a:p>
                <a:r>
                  <a:rPr lang="nl-NL" sz="1100" dirty="0" smtClean="0"/>
                  <a:t>µ</a:t>
                </a:r>
                <a:endParaRPr lang="nl-NL" sz="1100" dirty="0"/>
              </a:p>
            </p:txBody>
          </p:sp>
        </p:grpSp>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986398" y="896334"/>
              <a:ext cx="268144" cy="158677"/>
            </a:xfrm>
            <a:prstGeom prst="rect">
              <a:avLst/>
            </a:prstGeom>
          </p:spPr>
        </p:pic>
      </p:grpSp>
      <p:grpSp>
        <p:nvGrpSpPr>
          <p:cNvPr id="29" name="Group 102"/>
          <p:cNvGrpSpPr>
            <a:grpSpLocks noChangeAspect="1"/>
          </p:cNvGrpSpPr>
          <p:nvPr/>
        </p:nvGrpSpPr>
        <p:grpSpPr bwMode="auto">
          <a:xfrm>
            <a:off x="347847" y="1249549"/>
            <a:ext cx="172344" cy="352852"/>
            <a:chOff x="4686300" y="1439863"/>
            <a:chExt cx="1577975" cy="2936875"/>
          </a:xfrm>
        </p:grpSpPr>
        <p:sp>
          <p:nvSpPr>
            <p:cNvPr id="30"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1"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2"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3"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8"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0"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2"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3"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4" name="Rounded Rectangle 43"/>
          <p:cNvSpPr/>
          <p:nvPr/>
        </p:nvSpPr>
        <p:spPr>
          <a:xfrm>
            <a:off x="534639" y="1192449"/>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45" name="TextBox 44"/>
          <p:cNvSpPr txBox="1"/>
          <p:nvPr/>
        </p:nvSpPr>
        <p:spPr>
          <a:xfrm>
            <a:off x="708369" y="1125808"/>
            <a:ext cx="332142" cy="400110"/>
          </a:xfrm>
          <a:prstGeom prst="rect">
            <a:avLst/>
          </a:prstGeom>
          <a:noFill/>
        </p:spPr>
        <p:txBody>
          <a:bodyPr wrap="none" rtlCol="0">
            <a:spAutoFit/>
          </a:bodyPr>
          <a:lstStyle/>
          <a:p>
            <a:r>
              <a:rPr lang="nl-NL" sz="2000" dirty="0" smtClean="0"/>
              <a:t>µ</a:t>
            </a:r>
            <a:endParaRPr lang="nl-NL" sz="2000" dirty="0"/>
          </a:p>
        </p:txBody>
      </p:sp>
      <p:grpSp>
        <p:nvGrpSpPr>
          <p:cNvPr id="46" name="Group 45"/>
          <p:cNvGrpSpPr/>
          <p:nvPr/>
        </p:nvGrpSpPr>
        <p:grpSpPr>
          <a:xfrm>
            <a:off x="1271230" y="2083413"/>
            <a:ext cx="707703" cy="635881"/>
            <a:chOff x="5765267" y="3162945"/>
            <a:chExt cx="1531380" cy="1226820"/>
          </a:xfrm>
        </p:grpSpPr>
        <p:sp>
          <p:nvSpPr>
            <p:cNvPr id="47" name="Cube 46"/>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48" name="Group 102"/>
            <p:cNvGrpSpPr>
              <a:grpSpLocks noChangeAspect="1"/>
            </p:cNvGrpSpPr>
            <p:nvPr/>
          </p:nvGrpSpPr>
          <p:grpSpPr bwMode="auto">
            <a:xfrm>
              <a:off x="6001700" y="3624581"/>
              <a:ext cx="172344" cy="352852"/>
              <a:chOff x="4686300" y="1439863"/>
              <a:chExt cx="1577975" cy="2936875"/>
            </a:xfrm>
          </p:grpSpPr>
          <p:sp>
            <p:nvSpPr>
              <p:cNvPr id="5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grpSp>
        <p:pic>
          <p:nvPicPr>
            <p:cNvPr id="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434" y="3765532"/>
              <a:ext cx="465058" cy="548416"/>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Picture 65"/>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1371089" y="2082144"/>
            <a:ext cx="268144" cy="158677"/>
          </a:xfrm>
          <a:prstGeom prst="rect">
            <a:avLst/>
          </a:prstGeom>
        </p:spPr>
      </p:pic>
      <p:grpSp>
        <p:nvGrpSpPr>
          <p:cNvPr id="67" name="Group 66"/>
          <p:cNvGrpSpPr/>
          <p:nvPr/>
        </p:nvGrpSpPr>
        <p:grpSpPr>
          <a:xfrm>
            <a:off x="7156211" y="2401264"/>
            <a:ext cx="707703" cy="635881"/>
            <a:chOff x="5765267" y="3162945"/>
            <a:chExt cx="1531380" cy="1226820"/>
          </a:xfrm>
        </p:grpSpPr>
        <p:sp>
          <p:nvSpPr>
            <p:cNvPr id="68" name="Cube 67"/>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69" name="Group 102"/>
            <p:cNvGrpSpPr>
              <a:grpSpLocks noChangeAspect="1"/>
            </p:cNvGrpSpPr>
            <p:nvPr/>
          </p:nvGrpSpPr>
          <p:grpSpPr bwMode="auto">
            <a:xfrm>
              <a:off x="6001700" y="3624581"/>
              <a:ext cx="172344" cy="352852"/>
              <a:chOff x="4686300" y="1439863"/>
              <a:chExt cx="1577975" cy="2936875"/>
            </a:xfrm>
          </p:grpSpPr>
          <p:sp>
            <p:nvSpPr>
              <p:cNvPr id="73"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4"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5"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6"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7"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8"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9"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0"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1"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2"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3"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4"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5"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6"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grpSp>
        <p:sp>
          <p:nvSpPr>
            <p:cNvPr id="70" name="Rounded Rectangle 69"/>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900"/>
            </a:p>
          </p:txBody>
        </p:sp>
        <p:pic>
          <p:nvPicPr>
            <p:cNvPr id="71"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6362221" y="3500839"/>
              <a:ext cx="576499" cy="627037"/>
            </a:xfrm>
            <a:prstGeom prst="rect">
              <a:avLst/>
            </a:prstGeom>
            <a:noFill/>
          </p:spPr>
          <p:txBody>
            <a:bodyPr wrap="none" rtlCol="0">
              <a:spAutoFit/>
            </a:bodyPr>
            <a:lstStyle/>
            <a:p>
              <a:r>
                <a:rPr lang="nl-NL" sz="1100" dirty="0" smtClean="0"/>
                <a:t>µ</a:t>
              </a:r>
              <a:endParaRPr lang="nl-NL" sz="1100" dirty="0"/>
            </a:p>
          </p:txBody>
        </p:sp>
      </p:grpSp>
      <p:pic>
        <p:nvPicPr>
          <p:cNvPr id="87" name="Picture 86"/>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7241918" y="2413670"/>
            <a:ext cx="268144" cy="158677"/>
          </a:xfrm>
          <a:prstGeom prst="rect">
            <a:avLst/>
          </a:prstGeom>
        </p:spPr>
      </p:pic>
    </p:spTree>
    <p:extLst>
      <p:ext uri="{BB962C8B-B14F-4D97-AF65-F5344CB8AC3E}">
        <p14:creationId xmlns:p14="http://schemas.microsoft.com/office/powerpoint/2010/main" val="28737369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Container Registry for Your Images</a:t>
            </a:r>
            <a:endParaRPr lang="nl-NL" dirty="0"/>
          </a:p>
        </p:txBody>
      </p:sp>
      <p:sp>
        <p:nvSpPr>
          <p:cNvPr id="3" name="Content Placeholder 2"/>
          <p:cNvSpPr>
            <a:spLocks noGrp="1"/>
          </p:cNvSpPr>
          <p:nvPr>
            <p:ph idx="1"/>
          </p:nvPr>
        </p:nvSpPr>
        <p:spPr/>
        <p:txBody>
          <a:bodyPr/>
          <a:lstStyle/>
          <a:p>
            <a:r>
              <a:rPr lang="en-US" dirty="0" smtClean="0"/>
              <a:t>After build and before run – container images need to be stored</a:t>
            </a:r>
          </a:p>
          <a:p>
            <a:pPr lvl="1"/>
            <a:r>
              <a:rPr lang="en-US" dirty="0" smtClean="0"/>
              <a:t>Secure </a:t>
            </a:r>
            <a:r>
              <a:rPr lang="en-US" dirty="0"/>
              <a:t>(because runtime artefacts)</a:t>
            </a:r>
          </a:p>
          <a:p>
            <a:pPr lvl="1"/>
            <a:r>
              <a:rPr lang="en-US" dirty="0" smtClean="0"/>
              <a:t>Accessible (&amp; low latency) </a:t>
            </a:r>
            <a:r>
              <a:rPr lang="en-US" dirty="0"/>
              <a:t>to </a:t>
            </a:r>
            <a:r>
              <a:rPr lang="en-US" dirty="0" smtClean="0"/>
              <a:t>deployment engine and container </a:t>
            </a:r>
            <a:r>
              <a:rPr lang="en-US" dirty="0"/>
              <a:t>runtime </a:t>
            </a:r>
          </a:p>
          <a:p>
            <a:pPr lvl="1"/>
            <a:r>
              <a:rPr lang="en-US" dirty="0" smtClean="0"/>
              <a:t>Scalable and Smart </a:t>
            </a:r>
            <a:r>
              <a:rPr lang="en-US" dirty="0"/>
              <a:t>(no duplicate images and image layers)</a:t>
            </a:r>
          </a:p>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grpSp>
        <p:nvGrpSpPr>
          <p:cNvPr id="13" name="Group 12"/>
          <p:cNvGrpSpPr/>
          <p:nvPr/>
        </p:nvGrpSpPr>
        <p:grpSpPr>
          <a:xfrm>
            <a:off x="464821" y="2491740"/>
            <a:ext cx="7843044" cy="2169477"/>
            <a:chOff x="1658487" y="2997903"/>
            <a:chExt cx="6649377" cy="1663314"/>
          </a:xfrm>
        </p:grpSpPr>
        <p:pic>
          <p:nvPicPr>
            <p:cNvPr id="8" name="Picture 7"/>
            <p:cNvPicPr>
              <a:picLocks noChangeAspect="1"/>
            </p:cNvPicPr>
            <p:nvPr/>
          </p:nvPicPr>
          <p:blipFill rotWithShape="1">
            <a:blip r:embed="rId3"/>
            <a:srcRect r="39323" b="49842"/>
            <a:stretch/>
          </p:blipFill>
          <p:spPr>
            <a:xfrm>
              <a:off x="1658487" y="2997903"/>
              <a:ext cx="5115693" cy="1663314"/>
            </a:xfrm>
            <a:prstGeom prst="rect">
              <a:avLst/>
            </a:prstGeom>
          </p:spPr>
        </p:pic>
        <p:pic>
          <p:nvPicPr>
            <p:cNvPr id="9" name="Picture 8"/>
            <p:cNvPicPr>
              <a:picLocks noChangeAspect="1"/>
            </p:cNvPicPr>
            <p:nvPr/>
          </p:nvPicPr>
          <p:blipFill>
            <a:blip r:embed="rId4"/>
            <a:stretch>
              <a:fillRect/>
            </a:stretch>
          </p:blipFill>
          <p:spPr>
            <a:xfrm>
              <a:off x="7614312" y="3954412"/>
              <a:ext cx="693552" cy="462368"/>
            </a:xfrm>
            <a:prstGeom prst="rect">
              <a:avLst/>
            </a:prstGeom>
          </p:spPr>
        </p:pic>
        <p:pic>
          <p:nvPicPr>
            <p:cNvPr id="10" name="Picture 2" descr="Image result for oracle container cloud serv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3806" y="3285366"/>
              <a:ext cx="544194" cy="54419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6848977" y="3481263"/>
              <a:ext cx="580248" cy="272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ight Arrow 11"/>
            <p:cNvSpPr/>
            <p:nvPr/>
          </p:nvSpPr>
          <p:spPr>
            <a:xfrm>
              <a:off x="6848977" y="4068483"/>
              <a:ext cx="580248" cy="272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4" name="Picture 2" descr="Image result for container regist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820" y="160720"/>
            <a:ext cx="2173135" cy="14065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1029" y="4363032"/>
            <a:ext cx="1893733" cy="429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6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nl-NL" dirty="0"/>
          </a:p>
        </p:txBody>
      </p:sp>
      <p:sp>
        <p:nvSpPr>
          <p:cNvPr id="6" name="Content Placeholder 5"/>
          <p:cNvSpPr>
            <a:spLocks noGrp="1"/>
          </p:cNvSpPr>
          <p:nvPr>
            <p:ph idx="1"/>
          </p:nvPr>
        </p:nvSpPr>
        <p:spPr/>
        <p:txBody>
          <a:bodyPr/>
          <a:lstStyle/>
          <a:p>
            <a:r>
              <a:rPr lang="en-US" dirty="0" smtClean="0"/>
              <a:t>Agility – </a:t>
            </a:r>
          </a:p>
          <a:p>
            <a:pPr lvl="1"/>
            <a:r>
              <a:rPr lang="en-US" dirty="0" smtClean="0"/>
              <a:t>In functionality: quick, cheap, effortless and risk free</a:t>
            </a:r>
          </a:p>
          <a:p>
            <a:pPr lvl="1"/>
            <a:r>
              <a:rPr lang="en-US" dirty="0" smtClean="0"/>
              <a:t>In non-functionality: scale, resilience, infrastructure &amp; location</a:t>
            </a:r>
          </a:p>
          <a:p>
            <a:r>
              <a:rPr lang="en-US" dirty="0" smtClean="0"/>
              <a:t>Real, Frequent Results that reliably run – </a:t>
            </a:r>
          </a:p>
          <a:p>
            <a:endParaRPr lang="nl-NL" dirty="0"/>
          </a:p>
        </p:txBody>
      </p:sp>
      <p:sp>
        <p:nvSpPr>
          <p:cNvPr id="3" name="Footer Placeholder 2"/>
          <p:cNvSpPr>
            <a:spLocks noGrp="1"/>
          </p:cNvSpPr>
          <p:nvPr>
            <p:ph type="ftr" sz="quarter" idx="11"/>
          </p:nvPr>
        </p:nvSpPr>
        <p:spPr/>
        <p:txBody>
          <a:bodyPr/>
          <a:lstStyle/>
          <a:p>
            <a:r>
              <a:rPr lang="nl-NL" noProof="0" smtClean="0"/>
              <a:t>50 Shades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6</a:t>
            </a:fld>
            <a:endParaRPr lang="nl-NL" noProof="0" dirty="0"/>
          </a:p>
        </p:txBody>
      </p:sp>
    </p:spTree>
    <p:extLst>
      <p:ext uri="{BB962C8B-B14F-4D97-AF65-F5344CB8AC3E}">
        <p14:creationId xmlns:p14="http://schemas.microsoft.com/office/powerpoint/2010/main" val="27727617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36A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445" y="540000"/>
            <a:ext cx="8445245" cy="4037883"/>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spTree>
    <p:extLst>
      <p:ext uri="{BB962C8B-B14F-4D97-AF65-F5344CB8AC3E}">
        <p14:creationId xmlns:p14="http://schemas.microsoft.com/office/powerpoint/2010/main" val="37934873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a:t>
            </a:r>
            <a:r>
              <a:rPr lang="en-US" dirty="0" smtClean="0"/>
              <a:t> Runtime Platform - plus</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pic>
        <p:nvPicPr>
          <p:cNvPr id="1026" name="Picture 2" descr="Image result for verkeerscentra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974" y="288000"/>
            <a:ext cx="3698037" cy="2080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raffic controll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595" y="3389789"/>
            <a:ext cx="1939925" cy="1359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raffic controll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6458" y="2811000"/>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3238396" y="1020725"/>
            <a:ext cx="1440870" cy="1217247"/>
          </a:xfrm>
          <a:prstGeom prst="rect">
            <a:avLst/>
          </a:prstGeom>
        </p:spPr>
      </p:pic>
      <p:pic>
        <p:nvPicPr>
          <p:cNvPr id="1034" name="Picture 10" descr="Image result for lifeline"/>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344126" y="894222"/>
            <a:ext cx="2312522" cy="1734391"/>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Image result for track trac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038" name="Picture 14" descr="Image result for track trac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6157" y="2181622"/>
            <a:ext cx="2678818" cy="15248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raffic police this wa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903229" y="3521177"/>
            <a:ext cx="1933819" cy="128921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armored transpor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61909" y="2473036"/>
            <a:ext cx="2050391"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777472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pic>
        <p:nvPicPr>
          <p:cNvPr id="4098" name="Picture 2" descr="Image result for is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999" y="648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3091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Istio</a:t>
            </a:r>
            <a:r>
              <a:rPr lang="en-US" dirty="0" smtClean="0"/>
              <a:t> – Service Mesh Operations</a:t>
            </a:r>
            <a:endParaRPr lang="nl-NL" dirty="0"/>
          </a:p>
        </p:txBody>
      </p:sp>
      <p:sp>
        <p:nvSpPr>
          <p:cNvPr id="3" name="Content Placeholder 2"/>
          <p:cNvSpPr>
            <a:spLocks noGrp="1"/>
          </p:cNvSpPr>
          <p:nvPr>
            <p:ph idx="1"/>
          </p:nvPr>
        </p:nvSpPr>
        <p:spPr/>
        <p:txBody>
          <a:bodyPr/>
          <a:lstStyle/>
          <a:p>
            <a:r>
              <a:rPr lang="en-US" dirty="0" smtClean="0"/>
              <a:t>Routing</a:t>
            </a:r>
          </a:p>
          <a:p>
            <a:r>
              <a:rPr lang="en-US" dirty="0" smtClean="0"/>
              <a:t>Access Control</a:t>
            </a:r>
          </a:p>
          <a:p>
            <a:pPr lvl="1"/>
            <a:r>
              <a:rPr lang="en-US" dirty="0" smtClean="0"/>
              <a:t>Whitelist/Blacklist</a:t>
            </a:r>
          </a:p>
          <a:p>
            <a:r>
              <a:rPr lang="en-US" dirty="0" smtClean="0"/>
              <a:t>Security</a:t>
            </a:r>
          </a:p>
          <a:p>
            <a:pPr lvl="1"/>
            <a:r>
              <a:rPr lang="en-US" dirty="0" smtClean="0"/>
              <a:t>TLS</a:t>
            </a:r>
          </a:p>
          <a:p>
            <a:r>
              <a:rPr lang="en-US" dirty="0" smtClean="0"/>
              <a:t>Resilience</a:t>
            </a:r>
          </a:p>
          <a:p>
            <a:pPr lvl="1"/>
            <a:r>
              <a:rPr lang="en-US" dirty="0" smtClean="0"/>
              <a:t>Rate Limiting &amp; Circuit Breaker</a:t>
            </a:r>
          </a:p>
          <a:p>
            <a:r>
              <a:rPr lang="en-US" dirty="0" smtClean="0"/>
              <a:t>Monitoring</a:t>
            </a:r>
          </a:p>
          <a:p>
            <a:r>
              <a:rPr lang="en-US" dirty="0" smtClean="0"/>
              <a:t>Trace</a:t>
            </a:r>
          </a:p>
          <a:p>
            <a:r>
              <a:rPr lang="en-US" dirty="0" smtClean="0"/>
              <a:t>Service Graph</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5982" y="932646"/>
            <a:ext cx="1156374" cy="799373"/>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47041" y="1881653"/>
            <a:ext cx="739912" cy="737808"/>
          </a:xfrm>
          <a:prstGeom prst="rect">
            <a:avLst/>
          </a:prstGeom>
        </p:spPr>
      </p:pic>
      <p:pic>
        <p:nvPicPr>
          <p:cNvPr id="8" name="Picture 2" descr="Image result for ist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581" y="131568"/>
            <a:ext cx="1721378" cy="1721378"/>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localhost:3000/public/img/grafana_ic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176" name="Picture 8" descr="Image result for grafan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8800" y="4038659"/>
            <a:ext cx="1919466" cy="85309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www.cncf.io/wp-content/uploads/2018/02/fluentd-horizontal-col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2503" y="3933601"/>
            <a:ext cx="1924414" cy="68637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s://www.cncf.io/wp-content/uploads/2018/02/opentracing-horizontal-col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7258" y="2672648"/>
            <a:ext cx="1782550" cy="42781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https://www.cncf.io/wp-content/uploads/2018/02/envoy-horizontal-col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3818" y="3272144"/>
            <a:ext cx="2286182" cy="73919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https://www.cncf.io/wp-content/uploads/2018/02/jaeger-horizontal-colo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6582" y="2091746"/>
            <a:ext cx="1940792" cy="633992"/>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Image result for elastic stac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8974" y="3704668"/>
            <a:ext cx="921506" cy="90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0155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pic>
        <p:nvPicPr>
          <p:cNvPr id="9218" name="Picture 2" descr="Image result for small side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06" y="1286114"/>
            <a:ext cx="4573181" cy="342988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mall side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2" y="189782"/>
            <a:ext cx="4151304" cy="31134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small sidecar"/>
          <p:cNvPicPr>
            <a:picLocks noChangeAspect="1" noChangeArrowheads="1"/>
          </p:cNvPicPr>
          <p:nvPr/>
        </p:nvPicPr>
        <p:blipFill rotWithShape="1">
          <a:blip r:embed="rId3">
            <a:extLst>
              <a:ext uri="{28A0092B-C50C-407E-A947-70E740481C1C}">
                <a14:useLocalDpi xmlns:a14="http://schemas.microsoft.com/office/drawing/2010/main" val="0"/>
              </a:ext>
            </a:extLst>
          </a:blip>
          <a:srcRect l="43641"/>
          <a:stretch/>
        </p:blipFill>
        <p:spPr bwMode="auto">
          <a:xfrm>
            <a:off x="1877122" y="189781"/>
            <a:ext cx="2339644" cy="311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97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Envoy Sidecar</a:t>
            </a:r>
            <a:endParaRPr lang="nl-NL" dirty="0"/>
          </a:p>
        </p:txBody>
      </p:sp>
      <p:sp>
        <p:nvSpPr>
          <p:cNvPr id="4" name="Footer Placeholder 3"/>
          <p:cNvSpPr>
            <a:spLocks noGrp="1"/>
          </p:cNvSpPr>
          <p:nvPr>
            <p:ph type="ftr" sz="quarter" idx="11"/>
          </p:nvPr>
        </p:nvSpPr>
        <p:spPr>
          <a:xfrm>
            <a:off x="4244814" y="4971750"/>
            <a:ext cx="3240000" cy="108000"/>
          </a:xfrm>
        </p:spPr>
        <p:txBody>
          <a:bodyPr/>
          <a:lstStyle/>
          <a:p>
            <a:r>
              <a:rPr lang="nl-NL" smtClean="0"/>
              <a:t>50 Shades of Data</a:t>
            </a:r>
            <a:endParaRPr lang="nl-NL" dirty="0"/>
          </a:p>
        </p:txBody>
      </p:sp>
      <p:sp>
        <p:nvSpPr>
          <p:cNvPr id="5" name="Slide Number Placeholder 4"/>
          <p:cNvSpPr>
            <a:spLocks noGrp="1"/>
          </p:cNvSpPr>
          <p:nvPr>
            <p:ph type="sldNum" sz="quarter" idx="12"/>
          </p:nvPr>
        </p:nvSpPr>
        <p:spPr>
          <a:xfrm>
            <a:off x="7556814" y="4971750"/>
            <a:ext cx="144000" cy="108000"/>
          </a:xfrm>
        </p:spPr>
        <p:txBody>
          <a:bodyPr/>
          <a:lstStyle/>
          <a:p>
            <a:fld id="{14F1411D-0280-154F-AEAC-4C20B7AA46B2}" type="slidenum">
              <a:rPr lang="nl-NL" smtClean="0"/>
              <a:t>65</a:t>
            </a:fld>
            <a:endParaRPr lang="nl-NL"/>
          </a:p>
        </p:txBody>
      </p:sp>
      <p:sp>
        <p:nvSpPr>
          <p:cNvPr id="6" name="Rounded Rectangle 5"/>
          <p:cNvSpPr/>
          <p:nvPr/>
        </p:nvSpPr>
        <p:spPr>
          <a:xfrm>
            <a:off x="329360" y="1602982"/>
            <a:ext cx="6413957" cy="309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649476" y="1775009"/>
            <a:ext cx="456856" cy="307777"/>
          </a:xfrm>
          <a:prstGeom prst="rect">
            <a:avLst/>
          </a:prstGeom>
          <a:noFill/>
        </p:spPr>
        <p:txBody>
          <a:bodyPr wrap="none" lIns="0" tIns="0" rIns="0" bIns="0" rtlCol="0">
            <a:spAutoFit/>
          </a:bodyPr>
          <a:lstStyle/>
          <a:p>
            <a:r>
              <a:rPr lang="en-US" sz="2000" dirty="0" smtClean="0"/>
              <a:t>Pod</a:t>
            </a:r>
            <a:endParaRPr lang="nl-NL" sz="2000" dirty="0" err="1" smtClean="0"/>
          </a:p>
        </p:txBody>
      </p:sp>
      <p:pic>
        <p:nvPicPr>
          <p:cNvPr id="8"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360" y="2082786"/>
            <a:ext cx="3793264" cy="2398071"/>
          </a:xfrm>
          <a:prstGeom prst="rect">
            <a:avLst/>
          </a:prstGeom>
          <a:noFill/>
          <a:extLst>
            <a:ext uri="{909E8E84-426E-40DD-AFC4-6F175D3DCCD1}">
              <a14:hiddenFill xmlns:a14="http://schemas.microsoft.com/office/drawing/2010/main">
                <a:solidFill>
                  <a:srgbClr val="FFFFFF"/>
                </a:solidFill>
              </a14:hiddenFill>
            </a:ext>
          </a:extLst>
        </p:spPr>
      </p:pic>
      <p:sp>
        <p:nvSpPr>
          <p:cNvPr id="9" name="Cube 8"/>
          <p:cNvSpPr/>
          <p:nvPr/>
        </p:nvSpPr>
        <p:spPr>
          <a:xfrm>
            <a:off x="4196226" y="2082786"/>
            <a:ext cx="1815643" cy="8288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Envoy Sidecar</a:t>
            </a:r>
            <a:endParaRPr lang="nl-NL" dirty="0"/>
          </a:p>
        </p:txBody>
      </p:sp>
      <p:sp>
        <p:nvSpPr>
          <p:cNvPr id="10" name="Down Arrow 9"/>
          <p:cNvSpPr/>
          <p:nvPr/>
        </p:nvSpPr>
        <p:spPr>
          <a:xfrm>
            <a:off x="4788283" y="1118973"/>
            <a:ext cx="315764" cy="1013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Down Arrow 10"/>
          <p:cNvSpPr/>
          <p:nvPr/>
        </p:nvSpPr>
        <p:spPr>
          <a:xfrm flipV="1">
            <a:off x="5227425" y="1118973"/>
            <a:ext cx="315764" cy="1013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eft-Right Arrow 11"/>
          <p:cNvSpPr/>
          <p:nvPr/>
        </p:nvSpPr>
        <p:spPr>
          <a:xfrm rot="20158568">
            <a:off x="3542870" y="2778908"/>
            <a:ext cx="860989" cy="29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a:off x="5881545" y="2313030"/>
            <a:ext cx="1420938" cy="368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xtBox 13"/>
          <p:cNvSpPr txBox="1"/>
          <p:nvPr/>
        </p:nvSpPr>
        <p:spPr>
          <a:xfrm>
            <a:off x="4463647" y="792000"/>
            <a:ext cx="1327286" cy="200055"/>
          </a:xfrm>
          <a:prstGeom prst="rect">
            <a:avLst/>
          </a:prstGeom>
          <a:noFill/>
        </p:spPr>
        <p:txBody>
          <a:bodyPr wrap="none" lIns="0" tIns="0" rIns="0" bIns="0" rtlCol="0">
            <a:spAutoFit/>
          </a:bodyPr>
          <a:lstStyle/>
          <a:p>
            <a:r>
              <a:rPr lang="en-US" sz="1300" dirty="0" smtClean="0"/>
              <a:t>http(s), </a:t>
            </a:r>
            <a:r>
              <a:rPr lang="en-US" sz="1300" dirty="0" err="1" smtClean="0"/>
              <a:t>tcp,gRPC</a:t>
            </a:r>
            <a:endParaRPr lang="nl-NL" sz="1300" dirty="0" err="1" smtClean="0"/>
          </a:p>
        </p:txBody>
      </p:sp>
      <p:sp>
        <p:nvSpPr>
          <p:cNvPr id="15" name="TextBox 14"/>
          <p:cNvSpPr txBox="1"/>
          <p:nvPr/>
        </p:nvSpPr>
        <p:spPr>
          <a:xfrm>
            <a:off x="6890273" y="2046549"/>
            <a:ext cx="2088713" cy="200055"/>
          </a:xfrm>
          <a:prstGeom prst="rect">
            <a:avLst/>
          </a:prstGeom>
          <a:noFill/>
        </p:spPr>
        <p:txBody>
          <a:bodyPr wrap="none" lIns="0" tIns="0" rIns="0" bIns="0" rtlCol="0">
            <a:spAutoFit/>
          </a:bodyPr>
          <a:lstStyle/>
          <a:p>
            <a:r>
              <a:rPr lang="en-US" sz="1300" dirty="0" smtClean="0"/>
              <a:t>Metrics, trace, policy checks</a:t>
            </a:r>
            <a:endParaRPr lang="nl-NL" sz="1300" dirty="0" err="1" smtClean="0"/>
          </a:p>
        </p:txBody>
      </p:sp>
      <p:sp>
        <p:nvSpPr>
          <p:cNvPr id="16" name="Rounded Rectangle 15"/>
          <p:cNvSpPr/>
          <p:nvPr/>
        </p:nvSpPr>
        <p:spPr>
          <a:xfrm>
            <a:off x="7343999" y="3082329"/>
            <a:ext cx="1181262" cy="43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Istio</a:t>
            </a:r>
            <a:r>
              <a:rPr lang="en-US" dirty="0" smtClean="0"/>
              <a:t> Pilot</a:t>
            </a:r>
            <a:endParaRPr lang="nl-NL" dirty="0"/>
          </a:p>
        </p:txBody>
      </p:sp>
      <p:sp>
        <p:nvSpPr>
          <p:cNvPr id="17" name="Rounded Rectangle 16"/>
          <p:cNvSpPr/>
          <p:nvPr/>
        </p:nvSpPr>
        <p:spPr>
          <a:xfrm>
            <a:off x="7343999" y="2295134"/>
            <a:ext cx="1181262" cy="43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Istio</a:t>
            </a:r>
            <a:r>
              <a:rPr lang="en-US" dirty="0" smtClean="0"/>
              <a:t> Mixer</a:t>
            </a:r>
            <a:endParaRPr lang="nl-NL" dirty="0"/>
          </a:p>
        </p:txBody>
      </p:sp>
      <p:sp>
        <p:nvSpPr>
          <p:cNvPr id="18" name="Rounded Rectangle 17"/>
          <p:cNvSpPr/>
          <p:nvPr/>
        </p:nvSpPr>
        <p:spPr>
          <a:xfrm>
            <a:off x="7343999" y="3606990"/>
            <a:ext cx="1181262" cy="43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Istio</a:t>
            </a:r>
            <a:r>
              <a:rPr lang="en-US" dirty="0" smtClean="0"/>
              <a:t> </a:t>
            </a:r>
            <a:r>
              <a:rPr lang="en-US" dirty="0" err="1" smtClean="0"/>
              <a:t>Auth</a:t>
            </a:r>
            <a:endParaRPr lang="nl-NL" dirty="0"/>
          </a:p>
        </p:txBody>
      </p:sp>
      <p:cxnSp>
        <p:nvCxnSpPr>
          <p:cNvPr id="20" name="Straight Arrow Connector 19"/>
          <p:cNvCxnSpPr>
            <a:stCxn id="16" idx="1"/>
          </p:cNvCxnSpPr>
          <p:nvPr/>
        </p:nvCxnSpPr>
        <p:spPr>
          <a:xfrm flipH="1" flipV="1">
            <a:off x="5881545" y="2749421"/>
            <a:ext cx="1462454" cy="5525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a:stCxn id="18" idx="1"/>
          </p:cNvCxnSpPr>
          <p:nvPr/>
        </p:nvCxnSpPr>
        <p:spPr>
          <a:xfrm flipH="1" flipV="1">
            <a:off x="5864814" y="2819795"/>
            <a:ext cx="1479185" cy="10067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rot="1314971">
            <a:off x="6406593" y="2941034"/>
            <a:ext cx="839974" cy="169277"/>
          </a:xfrm>
          <a:prstGeom prst="rect">
            <a:avLst/>
          </a:prstGeom>
          <a:noFill/>
        </p:spPr>
        <p:txBody>
          <a:bodyPr wrap="none" lIns="0" tIns="0" rIns="0" bIns="0" rtlCol="0">
            <a:spAutoFit/>
          </a:bodyPr>
          <a:lstStyle/>
          <a:p>
            <a:r>
              <a:rPr lang="en-US" sz="1100" i="1" dirty="0" smtClean="0"/>
              <a:t>Configuration</a:t>
            </a:r>
            <a:endParaRPr lang="nl-NL" sz="1100" i="1" dirty="0" err="1" smtClean="0"/>
          </a:p>
        </p:txBody>
      </p:sp>
      <p:sp>
        <p:nvSpPr>
          <p:cNvPr id="25" name="TextBox 24"/>
          <p:cNvSpPr txBox="1"/>
          <p:nvPr/>
        </p:nvSpPr>
        <p:spPr>
          <a:xfrm rot="2057824">
            <a:off x="6311147" y="3271998"/>
            <a:ext cx="1003480" cy="169277"/>
          </a:xfrm>
          <a:prstGeom prst="rect">
            <a:avLst/>
          </a:prstGeom>
          <a:noFill/>
        </p:spPr>
        <p:txBody>
          <a:bodyPr wrap="none" lIns="0" tIns="0" rIns="0" bIns="0" rtlCol="0">
            <a:spAutoFit/>
          </a:bodyPr>
          <a:lstStyle/>
          <a:p>
            <a:r>
              <a:rPr lang="en-US" sz="1100" i="1" dirty="0" smtClean="0"/>
              <a:t>TLS Certificates</a:t>
            </a:r>
            <a:endParaRPr lang="nl-NL" sz="1100" i="1" dirty="0" err="1" smtClean="0"/>
          </a:p>
        </p:txBody>
      </p:sp>
      <p:pic>
        <p:nvPicPr>
          <p:cNvPr id="26" name="Picture 14" descr="https://www.cncf.io/wp-content/uploads/2018/02/envoy-horizontal-col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861" y="2318102"/>
            <a:ext cx="795186" cy="2571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isti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545" y="4132943"/>
            <a:ext cx="408168" cy="40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50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5" grpId="0"/>
      <p:bldP spid="16" grpId="0" animBg="1"/>
      <p:bldP spid="17" grpId="0" animBg="1"/>
      <p:bldP spid="18" grpId="0" animBg="1"/>
      <p:bldP spid="24" grpId="0"/>
      <p:bldP spid="2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Istio</a:t>
            </a:r>
            <a:r>
              <a:rPr lang="en-US" dirty="0" smtClean="0"/>
              <a:t> Demo</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sp>
        <p:nvSpPr>
          <p:cNvPr id="7" name="Picture Placeholder 6"/>
          <p:cNvSpPr>
            <a:spLocks noGrp="1"/>
          </p:cNvSpPr>
          <p:nvPr>
            <p:ph type="pic" idx="1"/>
          </p:nvPr>
        </p:nvSpPr>
        <p:spPr/>
      </p:sp>
      <p:pic>
        <p:nvPicPr>
          <p:cNvPr id="8" name="Picture 2" descr="Image result for is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248" y="3207904"/>
            <a:ext cx="1288268" cy="128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2047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ist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989" y="83089"/>
            <a:ext cx="1288268" cy="1288268"/>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2" descr="Bookinfo Application"/>
          <p:cNvSpPr>
            <a:spLocks noChangeAspect="1" noChangeArrowheads="1"/>
          </p:cNvSpPr>
          <p:nvPr/>
        </p:nvSpPr>
        <p:spPr bwMode="auto">
          <a:xfrm>
            <a:off x="4596268" y="7674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32" name="Picture 31"/>
          <p:cNvPicPr>
            <a:picLocks noChangeAspect="1"/>
          </p:cNvPicPr>
          <p:nvPr/>
        </p:nvPicPr>
        <p:blipFill>
          <a:blip r:embed="rId4"/>
          <a:stretch>
            <a:fillRect/>
          </a:stretch>
        </p:blipFill>
        <p:spPr>
          <a:xfrm>
            <a:off x="5008417" y="2607307"/>
            <a:ext cx="3897544" cy="2328971"/>
          </a:xfrm>
          <a:prstGeom prst="rect">
            <a:avLst/>
          </a:prstGeom>
        </p:spPr>
      </p:pic>
      <p:pic>
        <p:nvPicPr>
          <p:cNvPr id="36" name="Picture 35"/>
          <p:cNvPicPr>
            <a:picLocks noChangeAspect="1"/>
          </p:cNvPicPr>
          <p:nvPr/>
        </p:nvPicPr>
        <p:blipFill>
          <a:blip r:embed="rId5"/>
          <a:stretch>
            <a:fillRect/>
          </a:stretch>
        </p:blipFill>
        <p:spPr>
          <a:xfrm>
            <a:off x="92062" y="107157"/>
            <a:ext cx="6114013" cy="2819343"/>
          </a:xfrm>
          <a:prstGeom prst="rect">
            <a:avLst/>
          </a:prstGeom>
          <a:ln>
            <a:noFill/>
          </a:ln>
          <a:effectLst>
            <a:outerShdw blurRad="292100" dist="139700" dir="2700000" algn="tl" rotWithShape="0">
              <a:srgbClr val="333333">
                <a:alpha val="65000"/>
              </a:srgbClr>
            </a:outerShdw>
          </a:effectLst>
        </p:spPr>
      </p:pic>
      <p:cxnSp>
        <p:nvCxnSpPr>
          <p:cNvPr id="50" name="Elbow Connector 49"/>
          <p:cNvCxnSpPr/>
          <p:nvPr/>
        </p:nvCxnSpPr>
        <p:spPr>
          <a:xfrm>
            <a:off x="4068726" y="1963479"/>
            <a:ext cx="4600353" cy="1254642"/>
          </a:xfrm>
          <a:prstGeom prst="bentConnector3">
            <a:avLst>
              <a:gd name="adj1" fmla="val 99923"/>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a:off x="5849390" y="1571045"/>
            <a:ext cx="1876936" cy="1235950"/>
          </a:xfrm>
          <a:prstGeom prst="bentConnector3">
            <a:avLst>
              <a:gd name="adj1" fmla="val 9985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6200000" flipH="1">
            <a:off x="4878675" y="1660554"/>
            <a:ext cx="2884968" cy="230167"/>
          </a:xfrm>
          <a:prstGeom prst="bentConnector3">
            <a:avLst>
              <a:gd name="adj1" fmla="val 135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730103" y="2806996"/>
            <a:ext cx="6719777" cy="1842977"/>
          </a:xfrm>
          <a:prstGeom prst="bentConnector3">
            <a:avLst>
              <a:gd name="adj1" fmla="val 105"/>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00303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Istio</a:t>
            </a:r>
            <a:r>
              <a:rPr lang="en-US" dirty="0" smtClean="0"/>
              <a:t> – </a:t>
            </a:r>
            <a:r>
              <a:rPr lang="en-US" dirty="0" err="1" smtClean="0"/>
              <a:t>Bookinfo</a:t>
            </a:r>
            <a:r>
              <a:rPr lang="en-US" dirty="0" smtClean="0"/>
              <a:t> Demo</a:t>
            </a:r>
            <a:endParaRPr lang="nl-NL" dirty="0"/>
          </a:p>
        </p:txBody>
      </p:sp>
      <p:sp>
        <p:nvSpPr>
          <p:cNvPr id="3" name="Content Placeholder 2"/>
          <p:cNvSpPr>
            <a:spLocks noGrp="1"/>
          </p:cNvSpPr>
          <p:nvPr>
            <p:ph idx="1"/>
          </p:nvPr>
        </p:nvSpPr>
        <p:spPr>
          <a:xfrm>
            <a:off x="720003" y="936000"/>
            <a:ext cx="3395015" cy="3780000"/>
          </a:xfrm>
        </p:spPr>
        <p:txBody>
          <a:bodyPr/>
          <a:lstStyle/>
          <a:p>
            <a:r>
              <a:rPr lang="en-US" dirty="0" smtClean="0"/>
              <a:t>10% weight for routing to Reviews-v2</a:t>
            </a:r>
          </a:p>
          <a:p>
            <a:r>
              <a:rPr lang="en-US" dirty="0" smtClean="0"/>
              <a:t>Content based routing to Reviews-v3 for special user</a:t>
            </a:r>
          </a:p>
          <a:p>
            <a:r>
              <a:rPr lang="en-US" dirty="0" smtClean="0"/>
              <a:t>Denier/Blacklist on Details</a:t>
            </a:r>
            <a:endParaRPr lang="nl-NL" dirty="0"/>
          </a:p>
        </p:txBody>
      </p:sp>
      <p:pic>
        <p:nvPicPr>
          <p:cNvPr id="8" name="Picture 2" descr="Image result for ist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989" y="83089"/>
            <a:ext cx="1288268" cy="1288268"/>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2" descr="Bookinfo Applic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32" name="Picture 31"/>
          <p:cNvPicPr>
            <a:picLocks noChangeAspect="1"/>
          </p:cNvPicPr>
          <p:nvPr/>
        </p:nvPicPr>
        <p:blipFill>
          <a:blip r:embed="rId4"/>
          <a:stretch>
            <a:fillRect/>
          </a:stretch>
        </p:blipFill>
        <p:spPr>
          <a:xfrm>
            <a:off x="3535039" y="1624693"/>
            <a:ext cx="5315218" cy="3176100"/>
          </a:xfrm>
          <a:prstGeom prst="rect">
            <a:avLst/>
          </a:prstGeom>
        </p:spPr>
      </p:pic>
      <p:sp>
        <p:nvSpPr>
          <p:cNvPr id="4" name="Right Arrow 3"/>
          <p:cNvSpPr/>
          <p:nvPr/>
        </p:nvSpPr>
        <p:spPr>
          <a:xfrm rot="19972524">
            <a:off x="5621081" y="2154496"/>
            <a:ext cx="1417674" cy="368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90%</a:t>
            </a:r>
            <a:endParaRPr lang="nl-NL" dirty="0"/>
          </a:p>
        </p:txBody>
      </p:sp>
      <p:sp>
        <p:nvSpPr>
          <p:cNvPr id="9" name="Right Arrow 8"/>
          <p:cNvSpPr/>
          <p:nvPr/>
        </p:nvSpPr>
        <p:spPr>
          <a:xfrm rot="1342904">
            <a:off x="5610370" y="2799171"/>
            <a:ext cx="1417674" cy="368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 </a:t>
            </a:r>
            <a:r>
              <a:rPr lang="en-US" dirty="0" err="1" smtClean="0"/>
              <a:t>lucas</a:t>
            </a:r>
            <a:endParaRPr lang="nl-NL" dirty="0"/>
          </a:p>
        </p:txBody>
      </p:sp>
      <p:pic>
        <p:nvPicPr>
          <p:cNvPr id="14338" name="Picture 2" descr="Image result for stop 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844" y="3402970"/>
            <a:ext cx="550147" cy="54831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21291712">
            <a:off x="5693346" y="2602824"/>
            <a:ext cx="1237071" cy="71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p:cNvPicPr>
            <a:picLocks noChangeAspect="1"/>
          </p:cNvPicPr>
          <p:nvPr/>
        </p:nvPicPr>
        <p:blipFill>
          <a:blip r:embed="rId6"/>
          <a:stretch>
            <a:fillRect/>
          </a:stretch>
        </p:blipFill>
        <p:spPr>
          <a:xfrm>
            <a:off x="74173" y="3030045"/>
            <a:ext cx="3907178" cy="1801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171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pic>
        <p:nvPicPr>
          <p:cNvPr id="6" name="Picture 5"/>
          <p:cNvPicPr>
            <a:picLocks noChangeAspect="1"/>
          </p:cNvPicPr>
          <p:nvPr/>
        </p:nvPicPr>
        <p:blipFill>
          <a:blip r:embed="rId2"/>
          <a:stretch>
            <a:fillRect/>
          </a:stretch>
        </p:blipFill>
        <p:spPr>
          <a:xfrm>
            <a:off x="3438987" y="1899683"/>
            <a:ext cx="4813791" cy="2855385"/>
          </a:xfrm>
          <a:prstGeom prst="rect">
            <a:avLst/>
          </a:prstGeom>
        </p:spPr>
      </p:pic>
      <p:pic>
        <p:nvPicPr>
          <p:cNvPr id="7" name="Picture 6"/>
          <p:cNvPicPr>
            <a:picLocks noChangeAspect="1"/>
          </p:cNvPicPr>
          <p:nvPr/>
        </p:nvPicPr>
        <p:blipFill>
          <a:blip r:embed="rId3"/>
          <a:stretch>
            <a:fillRect/>
          </a:stretch>
        </p:blipFill>
        <p:spPr>
          <a:xfrm>
            <a:off x="219108" y="131359"/>
            <a:ext cx="3124263" cy="3536648"/>
          </a:xfrm>
          <a:prstGeom prst="rect">
            <a:avLst/>
          </a:prstGeom>
        </p:spPr>
      </p:pic>
    </p:spTree>
    <p:extLst>
      <p:ext uri="{BB962C8B-B14F-4D97-AF65-F5344CB8AC3E}">
        <p14:creationId xmlns:p14="http://schemas.microsoft.com/office/powerpoint/2010/main" val="278455060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fontAlgn="base">
              <a:spcAft>
                <a:spcPct val="0"/>
              </a:spcAft>
            </a:pPr>
            <a:r>
              <a:rPr lang="fr-FR" sz="5400" dirty="0">
                <a:solidFill>
                  <a:schemeClr val="accent4">
                    <a:lumMod val="75000"/>
                  </a:schemeClr>
                </a:solidFill>
                <a:latin typeface="Trebuchet MS Bold" charset="0"/>
                <a:cs typeface="Trebuchet MS Bold" charset="0"/>
              </a:rPr>
              <a:t> </a:t>
            </a:r>
            <a:r>
              <a:rPr lang="fr-FR" dirty="0" err="1"/>
              <a:t>What</a:t>
            </a:r>
            <a:r>
              <a:rPr lang="fr-FR" dirty="0"/>
              <a:t> </a:t>
            </a:r>
            <a:r>
              <a:rPr lang="fr-FR" dirty="0" err="1"/>
              <a:t>is</a:t>
            </a:r>
            <a:r>
              <a:rPr lang="fr-FR" dirty="0"/>
              <a:t> IT all 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Tree>
    <p:extLst>
      <p:ext uri="{BB962C8B-B14F-4D97-AF65-F5344CB8AC3E}">
        <p14:creationId xmlns:p14="http://schemas.microsoft.com/office/powerpoint/2010/main" val="26322864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pic>
        <p:nvPicPr>
          <p:cNvPr id="6" name="Picture 5"/>
          <p:cNvPicPr>
            <a:picLocks noChangeAspect="1"/>
          </p:cNvPicPr>
          <p:nvPr/>
        </p:nvPicPr>
        <p:blipFill>
          <a:blip r:embed="rId2"/>
          <a:stretch>
            <a:fillRect/>
          </a:stretch>
        </p:blipFill>
        <p:spPr>
          <a:xfrm>
            <a:off x="70884" y="61172"/>
            <a:ext cx="6690976" cy="4200725"/>
          </a:xfrm>
          <a:prstGeom prst="rect">
            <a:avLst/>
          </a:prstGeom>
        </p:spPr>
      </p:pic>
      <p:pic>
        <p:nvPicPr>
          <p:cNvPr id="7" name="Picture 6"/>
          <p:cNvPicPr>
            <a:picLocks noChangeAspect="1"/>
          </p:cNvPicPr>
          <p:nvPr/>
        </p:nvPicPr>
        <p:blipFill>
          <a:blip r:embed="rId3"/>
          <a:stretch>
            <a:fillRect/>
          </a:stretch>
        </p:blipFill>
        <p:spPr>
          <a:xfrm>
            <a:off x="2558902" y="2807042"/>
            <a:ext cx="7136227" cy="2052958"/>
          </a:xfrm>
          <a:prstGeom prst="rect">
            <a:avLst/>
          </a:prstGeom>
        </p:spPr>
      </p:pic>
    </p:spTree>
    <p:extLst>
      <p:ext uri="{BB962C8B-B14F-4D97-AF65-F5344CB8AC3E}">
        <p14:creationId xmlns:p14="http://schemas.microsoft.com/office/powerpoint/2010/main" val="8718985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Zipkin</a:t>
            </a:r>
            <a:r>
              <a:rPr lang="en-US" dirty="0" smtClean="0"/>
              <a:t> Tracing</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71</a:t>
            </a:fld>
            <a:endParaRPr lang="nl-NL"/>
          </a:p>
        </p:txBody>
      </p:sp>
      <p:pic>
        <p:nvPicPr>
          <p:cNvPr id="6" name="Picture 5"/>
          <p:cNvPicPr>
            <a:picLocks noChangeAspect="1"/>
          </p:cNvPicPr>
          <p:nvPr/>
        </p:nvPicPr>
        <p:blipFill>
          <a:blip r:embed="rId2"/>
          <a:stretch>
            <a:fillRect/>
          </a:stretch>
        </p:blipFill>
        <p:spPr>
          <a:xfrm>
            <a:off x="720003" y="997446"/>
            <a:ext cx="7712150" cy="3718554"/>
          </a:xfrm>
          <a:prstGeom prst="rect">
            <a:avLst/>
          </a:prstGeom>
        </p:spPr>
      </p:pic>
    </p:spTree>
    <p:extLst>
      <p:ext uri="{BB962C8B-B14F-4D97-AF65-F5344CB8AC3E}">
        <p14:creationId xmlns:p14="http://schemas.microsoft.com/office/powerpoint/2010/main" val="227948112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Prometheus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72</a:t>
            </a:fld>
            <a:endParaRPr lang="nl-NL"/>
          </a:p>
        </p:txBody>
      </p:sp>
      <p:pic>
        <p:nvPicPr>
          <p:cNvPr id="6" name="Picture 5"/>
          <p:cNvPicPr>
            <a:picLocks noChangeAspect="1"/>
          </p:cNvPicPr>
          <p:nvPr/>
        </p:nvPicPr>
        <p:blipFill>
          <a:blip r:embed="rId2"/>
          <a:stretch>
            <a:fillRect/>
          </a:stretch>
        </p:blipFill>
        <p:spPr>
          <a:xfrm>
            <a:off x="720003" y="773487"/>
            <a:ext cx="6202325" cy="4086513"/>
          </a:xfrm>
          <a:prstGeom prst="rect">
            <a:avLst/>
          </a:prstGeom>
        </p:spPr>
      </p:pic>
    </p:spTree>
    <p:extLst>
      <p:ext uri="{BB962C8B-B14F-4D97-AF65-F5344CB8AC3E}">
        <p14:creationId xmlns:p14="http://schemas.microsoft.com/office/powerpoint/2010/main" val="312087057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Grafana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73</a:t>
            </a:fld>
            <a:endParaRPr lang="nl-NL"/>
          </a:p>
        </p:txBody>
      </p:sp>
      <p:pic>
        <p:nvPicPr>
          <p:cNvPr id="6" name="Picture 5"/>
          <p:cNvPicPr>
            <a:picLocks noChangeAspect="1"/>
          </p:cNvPicPr>
          <p:nvPr/>
        </p:nvPicPr>
        <p:blipFill>
          <a:blip r:embed="rId2"/>
          <a:stretch>
            <a:fillRect/>
          </a:stretch>
        </p:blipFill>
        <p:spPr>
          <a:xfrm>
            <a:off x="450028" y="823701"/>
            <a:ext cx="8375628" cy="4004597"/>
          </a:xfrm>
          <a:prstGeom prst="rect">
            <a:avLst/>
          </a:prstGeom>
        </p:spPr>
      </p:pic>
    </p:spTree>
    <p:extLst>
      <p:ext uri="{BB962C8B-B14F-4D97-AF65-F5344CB8AC3E}">
        <p14:creationId xmlns:p14="http://schemas.microsoft.com/office/powerpoint/2010/main" val="39250203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Fluentd</a:t>
            </a:r>
            <a:r>
              <a:rPr lang="en-US" dirty="0" smtClean="0"/>
              <a:t> + Elastic Stack</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74</a:t>
            </a:fld>
            <a:endParaRPr lang="nl-NL"/>
          </a:p>
        </p:txBody>
      </p:sp>
      <p:pic>
        <p:nvPicPr>
          <p:cNvPr id="7" name="Picture 6"/>
          <p:cNvPicPr>
            <a:picLocks noChangeAspect="1"/>
          </p:cNvPicPr>
          <p:nvPr/>
        </p:nvPicPr>
        <p:blipFill>
          <a:blip r:embed="rId2"/>
          <a:stretch>
            <a:fillRect/>
          </a:stretch>
        </p:blipFill>
        <p:spPr>
          <a:xfrm>
            <a:off x="659219" y="792000"/>
            <a:ext cx="8343014" cy="3989004"/>
          </a:xfrm>
          <a:prstGeom prst="rect">
            <a:avLst/>
          </a:prstGeom>
        </p:spPr>
      </p:pic>
    </p:spTree>
    <p:extLst>
      <p:ext uri="{BB962C8B-B14F-4D97-AF65-F5344CB8AC3E}">
        <p14:creationId xmlns:p14="http://schemas.microsoft.com/office/powerpoint/2010/main" val="19757979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Fluentd</a:t>
            </a:r>
            <a:r>
              <a:rPr lang="en-US" dirty="0" smtClean="0"/>
              <a:t> + Elastic Stack</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pic>
        <p:nvPicPr>
          <p:cNvPr id="6" name="Picture 5"/>
          <p:cNvPicPr>
            <a:picLocks noChangeAspect="1"/>
          </p:cNvPicPr>
          <p:nvPr/>
        </p:nvPicPr>
        <p:blipFill>
          <a:blip r:embed="rId2"/>
          <a:stretch>
            <a:fillRect/>
          </a:stretch>
        </p:blipFill>
        <p:spPr>
          <a:xfrm>
            <a:off x="666305" y="884733"/>
            <a:ext cx="8065825" cy="3831267"/>
          </a:xfrm>
          <a:prstGeom prst="rect">
            <a:avLst/>
          </a:prstGeom>
        </p:spPr>
      </p:pic>
    </p:spTree>
    <p:extLst>
      <p:ext uri="{BB962C8B-B14F-4D97-AF65-F5344CB8AC3E}">
        <p14:creationId xmlns:p14="http://schemas.microsoft.com/office/powerpoint/2010/main" val="332154719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p:cNvSpPr/>
          <p:nvPr/>
        </p:nvSpPr>
        <p:spPr>
          <a:xfrm>
            <a:off x="4700087" y="2563337"/>
            <a:ext cx="1205024" cy="464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Pod A</a:t>
            </a:r>
            <a:endParaRPr lang="nl-NL" dirty="0"/>
          </a:p>
        </p:txBody>
      </p:sp>
      <p:sp>
        <p:nvSpPr>
          <p:cNvPr id="30" name="TextBox 29"/>
          <p:cNvSpPr txBox="1"/>
          <p:nvPr/>
        </p:nvSpPr>
        <p:spPr>
          <a:xfrm>
            <a:off x="5645541" y="2563337"/>
            <a:ext cx="365896" cy="200055"/>
          </a:xfrm>
          <a:prstGeom prst="rect">
            <a:avLst/>
          </a:prstGeom>
          <a:noFill/>
        </p:spPr>
        <p:txBody>
          <a:bodyPr wrap="square" lIns="0" tIns="0" rIns="0" bIns="0" rtlCol="0">
            <a:spAutoFit/>
          </a:bodyPr>
          <a:lstStyle/>
          <a:p>
            <a:r>
              <a:rPr lang="en-US" sz="1300" dirty="0" smtClean="0"/>
              <a:t>v3</a:t>
            </a:r>
            <a:endParaRPr lang="nl-NL" sz="1300" dirty="0" err="1" smtClean="0"/>
          </a:p>
        </p:txBody>
      </p:sp>
      <p:sp>
        <p:nvSpPr>
          <p:cNvPr id="10" name="Rectangle 9"/>
          <p:cNvSpPr/>
          <p:nvPr/>
        </p:nvSpPr>
        <p:spPr>
          <a:xfrm>
            <a:off x="4428323" y="2900671"/>
            <a:ext cx="1205024" cy="464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Pod A</a:t>
            </a:r>
            <a:endParaRPr lang="nl-NL" dirty="0"/>
          </a:p>
        </p:txBody>
      </p:sp>
      <p:sp>
        <p:nvSpPr>
          <p:cNvPr id="2" name="Title 1"/>
          <p:cNvSpPr>
            <a:spLocks noGrp="1"/>
          </p:cNvSpPr>
          <p:nvPr>
            <p:ph type="title"/>
          </p:nvPr>
        </p:nvSpPr>
        <p:spPr/>
        <p:txBody>
          <a:bodyPr/>
          <a:lstStyle/>
          <a:p>
            <a:r>
              <a:rPr lang="en-US" dirty="0" err="1" smtClean="0"/>
              <a:t>Istio</a:t>
            </a:r>
            <a:r>
              <a:rPr lang="en-US" dirty="0" smtClean="0"/>
              <a:t> – Demo</a:t>
            </a:r>
            <a:endParaRPr lang="nl-NL" dirty="0"/>
          </a:p>
        </p:txBody>
      </p:sp>
      <p:sp>
        <p:nvSpPr>
          <p:cNvPr id="3" name="Content Placeholder 2"/>
          <p:cNvSpPr>
            <a:spLocks noGrp="1"/>
          </p:cNvSpPr>
          <p:nvPr>
            <p:ph idx="1"/>
          </p:nvPr>
        </p:nvSpPr>
        <p:spPr>
          <a:xfrm>
            <a:off x="720003" y="936000"/>
            <a:ext cx="3395015" cy="3780000"/>
          </a:xfrm>
        </p:spPr>
        <p:txBody>
          <a:bodyPr/>
          <a:lstStyle/>
          <a:p>
            <a:r>
              <a:rPr lang="en-US" dirty="0" smtClean="0"/>
              <a:t>Each service returns its name and version – and perhaps some payload</a:t>
            </a:r>
          </a:p>
          <a:p>
            <a:pPr lvl="1"/>
            <a:r>
              <a:rPr lang="en-US" dirty="0" smtClean="0"/>
              <a:t>And writes some logging</a:t>
            </a:r>
          </a:p>
          <a:p>
            <a:r>
              <a:rPr lang="en-US" dirty="0" smtClean="0"/>
              <a:t>Demo</a:t>
            </a:r>
          </a:p>
          <a:p>
            <a:pPr lvl="1"/>
            <a:r>
              <a:rPr lang="en-US" dirty="0" smtClean="0"/>
              <a:t>Call Pod A – only v1 responses</a:t>
            </a:r>
          </a:p>
          <a:p>
            <a:pPr lvl="1"/>
            <a:r>
              <a:rPr lang="en-US" dirty="0" smtClean="0"/>
              <a:t>Check </a:t>
            </a:r>
            <a:r>
              <a:rPr lang="en-US" dirty="0" err="1" smtClean="0"/>
              <a:t>Zipkin</a:t>
            </a:r>
            <a:endParaRPr lang="en-US" dirty="0" smtClean="0"/>
          </a:p>
          <a:p>
            <a:pPr lvl="1"/>
            <a:r>
              <a:rPr lang="en-US" dirty="0" smtClean="0"/>
              <a:t>Check </a:t>
            </a:r>
            <a:r>
              <a:rPr lang="en-US" dirty="0" err="1" smtClean="0"/>
              <a:t>Grafana</a:t>
            </a:r>
            <a:endParaRPr lang="en-US" dirty="0" smtClean="0"/>
          </a:p>
          <a:p>
            <a:pPr lvl="1"/>
            <a:r>
              <a:rPr lang="en-US" dirty="0" smtClean="0"/>
              <a:t>Generate Service Graph</a:t>
            </a:r>
          </a:p>
          <a:p>
            <a:pPr lvl="1"/>
            <a:r>
              <a:rPr lang="en-US" dirty="0" smtClean="0"/>
              <a:t>Switch 50% of traffic </a:t>
            </a:r>
            <a:br>
              <a:rPr lang="en-US" dirty="0" smtClean="0"/>
            </a:br>
            <a:r>
              <a:rPr lang="en-US" dirty="0" smtClean="0"/>
              <a:t>from Pod A v1 to v2</a:t>
            </a:r>
          </a:p>
          <a:p>
            <a:pPr lvl="1"/>
            <a:r>
              <a:rPr lang="en-US" dirty="0" smtClean="0"/>
              <a:t>Header based routing to v3</a:t>
            </a:r>
          </a:p>
          <a:p>
            <a:pPr lvl="1"/>
            <a:r>
              <a:rPr lang="en-US" dirty="0" smtClean="0"/>
              <a:t>Check responses</a:t>
            </a:r>
          </a:p>
          <a:p>
            <a:pPr lvl="1"/>
            <a:r>
              <a:rPr lang="en-US" dirty="0" smtClean="0"/>
              <a:t>Check Service Graph</a:t>
            </a:r>
          </a:p>
          <a:p>
            <a:pPr lvl="1"/>
            <a:r>
              <a:rPr lang="en-US" dirty="0" smtClean="0"/>
              <a:t>Check </a:t>
            </a:r>
            <a:r>
              <a:rPr lang="en-US" dirty="0" err="1" smtClean="0"/>
              <a:t>Kibana</a:t>
            </a:r>
            <a:endParaRPr lang="en-US" dirty="0" smtClean="0"/>
          </a:p>
          <a:p>
            <a:pPr lvl="1"/>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76</a:t>
            </a:fld>
            <a:endParaRPr lang="nl-NL"/>
          </a:p>
        </p:txBody>
      </p:sp>
      <p:pic>
        <p:nvPicPr>
          <p:cNvPr id="8" name="Picture 2" descr="Image result for ist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581" y="131568"/>
            <a:ext cx="1721378" cy="17213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168753" y="3255088"/>
            <a:ext cx="1205024" cy="429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Pod A</a:t>
            </a:r>
            <a:endParaRPr lang="nl-NL" dirty="0"/>
          </a:p>
        </p:txBody>
      </p:sp>
      <p:sp>
        <p:nvSpPr>
          <p:cNvPr id="11" name="TextBox 10"/>
          <p:cNvSpPr txBox="1"/>
          <p:nvPr/>
        </p:nvSpPr>
        <p:spPr>
          <a:xfrm>
            <a:off x="5115051" y="3283768"/>
            <a:ext cx="176330" cy="200055"/>
          </a:xfrm>
          <a:prstGeom prst="rect">
            <a:avLst/>
          </a:prstGeom>
          <a:noFill/>
        </p:spPr>
        <p:txBody>
          <a:bodyPr wrap="none" lIns="0" tIns="0" rIns="0" bIns="0" rtlCol="0">
            <a:spAutoFit/>
          </a:bodyPr>
          <a:lstStyle/>
          <a:p>
            <a:r>
              <a:rPr lang="en-US" sz="1300" dirty="0" smtClean="0"/>
              <a:t>v1</a:t>
            </a:r>
            <a:endParaRPr lang="nl-NL" sz="1300" dirty="0" err="1" smtClean="0"/>
          </a:p>
        </p:txBody>
      </p:sp>
      <p:sp>
        <p:nvSpPr>
          <p:cNvPr id="12" name="TextBox 11"/>
          <p:cNvSpPr txBox="1"/>
          <p:nvPr/>
        </p:nvSpPr>
        <p:spPr>
          <a:xfrm>
            <a:off x="5373777" y="2900671"/>
            <a:ext cx="365896" cy="200055"/>
          </a:xfrm>
          <a:prstGeom prst="rect">
            <a:avLst/>
          </a:prstGeom>
          <a:noFill/>
        </p:spPr>
        <p:txBody>
          <a:bodyPr wrap="square" lIns="0" tIns="0" rIns="0" bIns="0" rtlCol="0">
            <a:spAutoFit/>
          </a:bodyPr>
          <a:lstStyle/>
          <a:p>
            <a:r>
              <a:rPr lang="en-US" sz="1300" dirty="0" smtClean="0"/>
              <a:t>v2</a:t>
            </a:r>
            <a:endParaRPr lang="nl-NL" sz="1300" dirty="0" err="1" smtClean="0"/>
          </a:p>
        </p:txBody>
      </p:sp>
      <p:sp>
        <p:nvSpPr>
          <p:cNvPr id="13" name="Rectangle 12"/>
          <p:cNvSpPr/>
          <p:nvPr/>
        </p:nvSpPr>
        <p:spPr>
          <a:xfrm>
            <a:off x="6376435" y="3945688"/>
            <a:ext cx="1205024" cy="4645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Pod C</a:t>
            </a:r>
            <a:endParaRPr lang="nl-NL" dirty="0"/>
          </a:p>
        </p:txBody>
      </p:sp>
      <p:sp>
        <p:nvSpPr>
          <p:cNvPr id="14" name="Rectangle 13"/>
          <p:cNvSpPr/>
          <p:nvPr/>
        </p:nvSpPr>
        <p:spPr>
          <a:xfrm>
            <a:off x="6116865" y="4300105"/>
            <a:ext cx="1205024" cy="4291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Pod C</a:t>
            </a:r>
            <a:endParaRPr lang="nl-NL" dirty="0"/>
          </a:p>
        </p:txBody>
      </p:sp>
      <p:sp>
        <p:nvSpPr>
          <p:cNvPr id="15" name="TextBox 14"/>
          <p:cNvSpPr txBox="1"/>
          <p:nvPr/>
        </p:nvSpPr>
        <p:spPr>
          <a:xfrm>
            <a:off x="7063163" y="4328785"/>
            <a:ext cx="176330" cy="200055"/>
          </a:xfrm>
          <a:prstGeom prst="rect">
            <a:avLst/>
          </a:prstGeom>
          <a:noFill/>
        </p:spPr>
        <p:txBody>
          <a:bodyPr wrap="none" lIns="0" tIns="0" rIns="0" bIns="0" rtlCol="0">
            <a:spAutoFit/>
          </a:bodyPr>
          <a:lstStyle/>
          <a:p>
            <a:r>
              <a:rPr lang="en-US" sz="1300" dirty="0" smtClean="0"/>
              <a:t>v1</a:t>
            </a:r>
            <a:endParaRPr lang="nl-NL" sz="1300" dirty="0" err="1" smtClean="0"/>
          </a:p>
        </p:txBody>
      </p:sp>
      <p:sp>
        <p:nvSpPr>
          <p:cNvPr id="16" name="TextBox 15"/>
          <p:cNvSpPr txBox="1"/>
          <p:nvPr/>
        </p:nvSpPr>
        <p:spPr>
          <a:xfrm>
            <a:off x="7321889" y="3945688"/>
            <a:ext cx="365896" cy="200055"/>
          </a:xfrm>
          <a:prstGeom prst="rect">
            <a:avLst/>
          </a:prstGeom>
          <a:noFill/>
        </p:spPr>
        <p:txBody>
          <a:bodyPr wrap="square" lIns="0" tIns="0" rIns="0" bIns="0" rtlCol="0">
            <a:spAutoFit/>
          </a:bodyPr>
          <a:lstStyle/>
          <a:p>
            <a:r>
              <a:rPr lang="en-US" sz="1300" dirty="0" smtClean="0"/>
              <a:t>v2</a:t>
            </a:r>
            <a:endParaRPr lang="nl-NL" sz="1300" dirty="0" err="1" smtClean="0"/>
          </a:p>
        </p:txBody>
      </p:sp>
      <p:sp>
        <p:nvSpPr>
          <p:cNvPr id="17" name="Rectangle 16"/>
          <p:cNvSpPr/>
          <p:nvPr/>
        </p:nvSpPr>
        <p:spPr>
          <a:xfrm>
            <a:off x="6526367" y="2817864"/>
            <a:ext cx="1205024" cy="4645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Pod B</a:t>
            </a:r>
            <a:endParaRPr lang="nl-NL" dirty="0"/>
          </a:p>
        </p:txBody>
      </p:sp>
      <p:sp>
        <p:nvSpPr>
          <p:cNvPr id="18" name="Rectangle 17"/>
          <p:cNvSpPr/>
          <p:nvPr/>
        </p:nvSpPr>
        <p:spPr>
          <a:xfrm>
            <a:off x="6266797" y="3172281"/>
            <a:ext cx="1205024" cy="4291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Pod B</a:t>
            </a:r>
            <a:endParaRPr lang="nl-NL" dirty="0"/>
          </a:p>
        </p:txBody>
      </p:sp>
      <p:sp>
        <p:nvSpPr>
          <p:cNvPr id="19" name="TextBox 18"/>
          <p:cNvSpPr txBox="1"/>
          <p:nvPr/>
        </p:nvSpPr>
        <p:spPr>
          <a:xfrm>
            <a:off x="7213095" y="3200961"/>
            <a:ext cx="176330" cy="200055"/>
          </a:xfrm>
          <a:prstGeom prst="rect">
            <a:avLst/>
          </a:prstGeom>
          <a:noFill/>
        </p:spPr>
        <p:txBody>
          <a:bodyPr wrap="none" lIns="0" tIns="0" rIns="0" bIns="0" rtlCol="0">
            <a:spAutoFit/>
          </a:bodyPr>
          <a:lstStyle/>
          <a:p>
            <a:r>
              <a:rPr lang="en-US" sz="1300" dirty="0" smtClean="0"/>
              <a:t>v1</a:t>
            </a:r>
            <a:endParaRPr lang="nl-NL" sz="1300" dirty="0" err="1" smtClean="0"/>
          </a:p>
        </p:txBody>
      </p:sp>
      <p:sp>
        <p:nvSpPr>
          <p:cNvPr id="20" name="TextBox 19"/>
          <p:cNvSpPr txBox="1"/>
          <p:nvPr/>
        </p:nvSpPr>
        <p:spPr>
          <a:xfrm>
            <a:off x="7471821" y="2817864"/>
            <a:ext cx="365896" cy="200055"/>
          </a:xfrm>
          <a:prstGeom prst="rect">
            <a:avLst/>
          </a:prstGeom>
          <a:noFill/>
        </p:spPr>
        <p:txBody>
          <a:bodyPr wrap="square" lIns="0" tIns="0" rIns="0" bIns="0" rtlCol="0">
            <a:spAutoFit/>
          </a:bodyPr>
          <a:lstStyle/>
          <a:p>
            <a:r>
              <a:rPr lang="en-US" sz="1300" dirty="0" smtClean="0"/>
              <a:t>v2</a:t>
            </a:r>
            <a:endParaRPr lang="nl-NL" sz="1300" dirty="0" err="1" smtClean="0"/>
          </a:p>
        </p:txBody>
      </p:sp>
      <p:sp>
        <p:nvSpPr>
          <p:cNvPr id="21" name="Rectangle 20"/>
          <p:cNvSpPr/>
          <p:nvPr/>
        </p:nvSpPr>
        <p:spPr>
          <a:xfrm>
            <a:off x="7418086" y="1965084"/>
            <a:ext cx="1205024" cy="4645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Pod D</a:t>
            </a:r>
            <a:endParaRPr lang="nl-NL" dirty="0"/>
          </a:p>
        </p:txBody>
      </p:sp>
      <p:sp>
        <p:nvSpPr>
          <p:cNvPr id="24" name="TextBox 23"/>
          <p:cNvSpPr txBox="1"/>
          <p:nvPr/>
        </p:nvSpPr>
        <p:spPr>
          <a:xfrm>
            <a:off x="8363540" y="1965084"/>
            <a:ext cx="365896" cy="200055"/>
          </a:xfrm>
          <a:prstGeom prst="rect">
            <a:avLst/>
          </a:prstGeom>
          <a:noFill/>
        </p:spPr>
        <p:txBody>
          <a:bodyPr wrap="square" lIns="0" tIns="0" rIns="0" bIns="0" rtlCol="0">
            <a:spAutoFit/>
          </a:bodyPr>
          <a:lstStyle/>
          <a:p>
            <a:r>
              <a:rPr lang="en-US" sz="1300" dirty="0" smtClean="0">
                <a:solidFill>
                  <a:schemeClr val="bg1"/>
                </a:solidFill>
              </a:rPr>
              <a:t>v1</a:t>
            </a:r>
            <a:endParaRPr lang="nl-NL" sz="1300" dirty="0" err="1" smtClean="0">
              <a:solidFill>
                <a:schemeClr val="bg1"/>
              </a:solidFill>
            </a:endParaRPr>
          </a:p>
        </p:txBody>
      </p:sp>
      <p:sp>
        <p:nvSpPr>
          <p:cNvPr id="25" name="Right Arrow 24"/>
          <p:cNvSpPr/>
          <p:nvPr/>
        </p:nvSpPr>
        <p:spPr>
          <a:xfrm>
            <a:off x="3269878" y="2936397"/>
            <a:ext cx="683755" cy="6921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http</a:t>
            </a:r>
            <a:endParaRPr lang="nl-NL" dirty="0"/>
          </a:p>
        </p:txBody>
      </p:sp>
      <p:sp>
        <p:nvSpPr>
          <p:cNvPr id="26" name="Right Arrow 25"/>
          <p:cNvSpPr/>
          <p:nvPr/>
        </p:nvSpPr>
        <p:spPr>
          <a:xfrm>
            <a:off x="5819553" y="3100726"/>
            <a:ext cx="297312" cy="264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ight Arrow 26"/>
          <p:cNvSpPr/>
          <p:nvPr/>
        </p:nvSpPr>
        <p:spPr>
          <a:xfrm rot="18492820">
            <a:off x="7552061" y="2464548"/>
            <a:ext cx="297312" cy="26453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
        <p:nvSpPr>
          <p:cNvPr id="28" name="Right Arrow 27"/>
          <p:cNvSpPr/>
          <p:nvPr/>
        </p:nvSpPr>
        <p:spPr>
          <a:xfrm rot="4039667">
            <a:off x="7090085" y="3634656"/>
            <a:ext cx="297312" cy="26453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296753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err="1" smtClean="0"/>
              <a:t>Serverless</a:t>
            </a:r>
            <a:endParaRPr lang="nl-NL" sz="28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822000" y="1762420"/>
            <a:ext cx="3781425" cy="2129832"/>
          </a:xfrm>
        </p:spPr>
      </p:pic>
      <p:sp>
        <p:nvSpPr>
          <p:cNvPr id="3" name="Footer Placeholder 2"/>
          <p:cNvSpPr>
            <a:spLocks noGrp="1"/>
          </p:cNvSpPr>
          <p:nvPr>
            <p:ph type="ftr" sz="quarter" idx="11"/>
          </p:nvPr>
        </p:nvSpPr>
        <p:spPr/>
        <p:txBody>
          <a:bodyPr/>
          <a:lstStyle/>
          <a:p>
            <a:r>
              <a:rPr lang="en-US" noProof="0" dirty="0" smtClean="0"/>
              <a:t>Container and Cloud Native &amp; </a:t>
            </a:r>
            <a:r>
              <a:rPr lang="en-US" noProof="0" dirty="0" err="1" smtClean="0"/>
              <a:t>Serverless</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77</a:t>
            </a:fld>
            <a:endParaRPr lang="nl-NL" noProof="0" dirty="0"/>
          </a:p>
        </p:txBody>
      </p:sp>
      <p:sp>
        <p:nvSpPr>
          <p:cNvPr id="8" name="TextBox 7"/>
          <p:cNvSpPr txBox="1"/>
          <p:nvPr/>
        </p:nvSpPr>
        <p:spPr>
          <a:xfrm>
            <a:off x="3030656" y="2304116"/>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TextBox 8"/>
          <p:cNvSpPr txBox="1"/>
          <p:nvPr/>
        </p:nvSpPr>
        <p:spPr>
          <a:xfrm>
            <a:off x="7533015" y="1603076"/>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TextBox 9"/>
          <p:cNvSpPr txBox="1"/>
          <p:nvPr/>
        </p:nvSpPr>
        <p:spPr>
          <a:xfrm>
            <a:off x="7795928" y="2000201"/>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TextBox 10"/>
          <p:cNvSpPr txBox="1"/>
          <p:nvPr/>
        </p:nvSpPr>
        <p:spPr>
          <a:xfrm>
            <a:off x="7533015" y="2374780"/>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1"/>
          <p:cNvSpPr txBox="1"/>
          <p:nvPr/>
        </p:nvSpPr>
        <p:spPr>
          <a:xfrm>
            <a:off x="7722208" y="2749359"/>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TextBox 12"/>
          <p:cNvSpPr txBox="1"/>
          <p:nvPr/>
        </p:nvSpPr>
        <p:spPr>
          <a:xfrm>
            <a:off x="7529796" y="3183950"/>
            <a:ext cx="551805" cy="769441"/>
          </a:xfrm>
          <a:prstGeom prst="rect">
            <a:avLst/>
          </a:prstGeom>
          <a:noFill/>
        </p:spPr>
        <p:txBody>
          <a:bodyPr wrap="square" rtlCol="0">
            <a:spAutoFit/>
          </a:bodyPr>
          <a:lstStyle/>
          <a:p>
            <a:r>
              <a:rPr lang="el-GR" sz="4400" b="1" dirty="0" smtClean="0">
                <a:ln w="22225">
                  <a:solidFill>
                    <a:schemeClr val="accent2"/>
                  </a:solidFill>
                  <a:prstDash val="solid"/>
                </a:ln>
                <a:solidFill>
                  <a:schemeClr val="accent2">
                    <a:lumMod val="40000"/>
                    <a:lumOff val="60000"/>
                  </a:schemeClr>
                </a:solidFill>
              </a:rPr>
              <a:t>λ</a:t>
            </a:r>
            <a:endParaRPr lang="nl-NL" sz="4400" b="1" dirty="0">
              <a:ln w="22225">
                <a:solidFill>
                  <a:schemeClr val="accent2"/>
                </a:solidFill>
                <a:prstDash val="solid"/>
              </a:ln>
              <a:solidFill>
                <a:schemeClr val="accent2">
                  <a:lumMod val="40000"/>
                  <a:lumOff val="60000"/>
                </a:schemeClr>
              </a:solidFill>
            </a:endParaRPr>
          </a:p>
        </p:txBody>
      </p:sp>
      <p:sp>
        <p:nvSpPr>
          <p:cNvPr id="14" name="TextBox 13"/>
          <p:cNvSpPr txBox="1"/>
          <p:nvPr/>
        </p:nvSpPr>
        <p:spPr>
          <a:xfrm>
            <a:off x="7783213" y="1169957"/>
            <a:ext cx="551805" cy="769441"/>
          </a:xfrm>
          <a:prstGeom prst="rect">
            <a:avLst/>
          </a:prstGeom>
          <a:noFill/>
        </p:spPr>
        <p:txBody>
          <a:bodyPr wrap="square" rtlCol="0">
            <a:spAutoFit/>
          </a:bodyPr>
          <a:lstStyle/>
          <a:p>
            <a:r>
              <a:rPr lang="el-GR" sz="4400" b="1" dirty="0" smtClean="0">
                <a:ln w="22225">
                  <a:solidFill>
                    <a:schemeClr val="accent2"/>
                  </a:solidFill>
                  <a:prstDash val="solid"/>
                </a:ln>
                <a:solidFill>
                  <a:schemeClr val="accent2">
                    <a:lumMod val="40000"/>
                    <a:lumOff val="60000"/>
                  </a:schemeClr>
                </a:solidFill>
              </a:rPr>
              <a:t>λ</a:t>
            </a:r>
            <a:endParaRPr lang="nl-NL" sz="4400" b="1" dirty="0">
              <a:ln w="22225">
                <a:solidFill>
                  <a:schemeClr val="accent2"/>
                </a:solidFill>
                <a:prstDash val="solid"/>
              </a:ln>
              <a:solidFill>
                <a:schemeClr val="accent2">
                  <a:lumMod val="40000"/>
                  <a:lumOff val="60000"/>
                </a:schemeClr>
              </a:solidFill>
            </a:endParaRPr>
          </a:p>
        </p:txBody>
      </p:sp>
      <p:sp>
        <p:nvSpPr>
          <p:cNvPr id="15" name="TextBox 14"/>
          <p:cNvSpPr txBox="1"/>
          <p:nvPr/>
        </p:nvSpPr>
        <p:spPr>
          <a:xfrm>
            <a:off x="7507310" y="1957477"/>
            <a:ext cx="551805" cy="769441"/>
          </a:xfrm>
          <a:prstGeom prst="rect">
            <a:avLst/>
          </a:prstGeom>
          <a:noFill/>
        </p:spPr>
        <p:txBody>
          <a:bodyPr wrap="square" rtlCol="0">
            <a:spAutoFit/>
          </a:bodyPr>
          <a:lstStyle/>
          <a:p>
            <a:r>
              <a:rPr lang="el-GR" sz="4400" b="1" dirty="0" smtClean="0">
                <a:ln w="22225">
                  <a:solidFill>
                    <a:schemeClr val="accent2"/>
                  </a:solidFill>
                  <a:prstDash val="solid"/>
                </a:ln>
                <a:solidFill>
                  <a:schemeClr val="accent2">
                    <a:lumMod val="40000"/>
                    <a:lumOff val="60000"/>
                  </a:schemeClr>
                </a:solidFill>
              </a:rPr>
              <a:t>λ</a:t>
            </a:r>
            <a:endParaRPr lang="nl-NL" sz="4400" b="1" dirty="0">
              <a:ln w="22225">
                <a:solidFill>
                  <a:schemeClr val="accent2"/>
                </a:solidFill>
                <a:prstDash val="solid"/>
              </a:ln>
              <a:solidFill>
                <a:schemeClr val="accent2">
                  <a:lumMod val="40000"/>
                  <a:lumOff val="60000"/>
                </a:schemeClr>
              </a:solidFill>
            </a:endParaRPr>
          </a:p>
        </p:txBody>
      </p:sp>
      <p:sp>
        <p:nvSpPr>
          <p:cNvPr id="16" name="TextBox 15"/>
          <p:cNvSpPr txBox="1"/>
          <p:nvPr/>
        </p:nvSpPr>
        <p:spPr>
          <a:xfrm>
            <a:off x="7728195" y="2384921"/>
            <a:ext cx="551805" cy="769441"/>
          </a:xfrm>
          <a:prstGeom prst="rect">
            <a:avLst/>
          </a:prstGeom>
          <a:noFill/>
        </p:spPr>
        <p:txBody>
          <a:bodyPr wrap="square" rtlCol="0">
            <a:spAutoFit/>
          </a:bodyPr>
          <a:lstStyle/>
          <a:p>
            <a:r>
              <a:rPr lang="el-GR" sz="4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λ</a:t>
            </a:r>
            <a:endParaRPr lang="nl-NL"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7" name="TextBox 16"/>
          <p:cNvSpPr txBox="1"/>
          <p:nvPr/>
        </p:nvSpPr>
        <p:spPr>
          <a:xfrm>
            <a:off x="7462392" y="1276665"/>
            <a:ext cx="320821" cy="769441"/>
          </a:xfrm>
          <a:prstGeom prst="rect">
            <a:avLst/>
          </a:prstGeom>
          <a:noFill/>
        </p:spPr>
        <p:txBody>
          <a:bodyPr wrap="square" rtlCol="0">
            <a:spAutoFit/>
          </a:bodyPr>
          <a:lstStyle/>
          <a:p>
            <a:r>
              <a:rPr lang="el-GR" sz="4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λ</a:t>
            </a:r>
            <a:endParaRPr lang="nl-NL"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8" name="TextBox 17"/>
          <p:cNvSpPr txBox="1"/>
          <p:nvPr/>
        </p:nvSpPr>
        <p:spPr>
          <a:xfrm>
            <a:off x="7401387" y="2674240"/>
            <a:ext cx="320821" cy="769441"/>
          </a:xfrm>
          <a:prstGeom prst="rect">
            <a:avLst/>
          </a:prstGeom>
          <a:noFill/>
        </p:spPr>
        <p:txBody>
          <a:bodyPr wrap="square" rtlCol="0">
            <a:spAutoFit/>
          </a:bodyPr>
          <a:lstStyle/>
          <a:p>
            <a:r>
              <a:rPr lang="el-GR" sz="4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λ</a:t>
            </a:r>
            <a:endParaRPr lang="nl-NL"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9" name="Rounded Rectangle 18"/>
          <p:cNvSpPr/>
          <p:nvPr/>
        </p:nvSpPr>
        <p:spPr>
          <a:xfrm>
            <a:off x="7775385" y="3259462"/>
            <a:ext cx="379937" cy="187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20" name="TextBox 19"/>
          <p:cNvSpPr txBox="1"/>
          <p:nvPr/>
        </p:nvSpPr>
        <p:spPr>
          <a:xfrm>
            <a:off x="7845702" y="3220570"/>
            <a:ext cx="266420" cy="261610"/>
          </a:xfrm>
          <a:prstGeom prst="rect">
            <a:avLst/>
          </a:prstGeom>
          <a:noFill/>
        </p:spPr>
        <p:txBody>
          <a:bodyPr wrap="none" rtlCol="0">
            <a:spAutoFit/>
          </a:bodyPr>
          <a:lstStyle/>
          <a:p>
            <a:r>
              <a:rPr lang="nl-NL" sz="1100" dirty="0" smtClean="0"/>
              <a:t>µ</a:t>
            </a:r>
            <a:endParaRPr lang="nl-NL" sz="1100" dirty="0"/>
          </a:p>
        </p:txBody>
      </p:sp>
    </p:spTree>
    <p:extLst>
      <p:ext uri="{BB962C8B-B14F-4D97-AF65-F5344CB8AC3E}">
        <p14:creationId xmlns:p14="http://schemas.microsoft.com/office/powerpoint/2010/main" val="232806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0"/>
                            </p:stCondLst>
                            <p:childTnLst>
                              <p:par>
                                <p:cTn id="13" presetID="10" presetClass="exit" presetSubtype="0" fill="hold" grpId="1" nodeType="afterEffect">
                                  <p:stCondLst>
                                    <p:cond delay="150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xit" presetSubtype="0" fill="hold" grpId="1" nodeType="withEffect">
                                  <p:stCondLst>
                                    <p:cond delay="150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ntr" presetSubtype="0" fill="hold" grpId="0" nodeType="withEffect">
                                  <p:stCondLst>
                                    <p:cond delay="50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xit" presetSubtype="0" fill="hold" grpId="1" nodeType="withEffect">
                                  <p:stCondLst>
                                    <p:cond delay="2500"/>
                                  </p:stCondLst>
                                  <p:childTnLst>
                                    <p:set>
                                      <p:cBhvr>
                                        <p:cTn id="25" dur="1" fill="hold">
                                          <p:stCondLst>
                                            <p:cond delay="0"/>
                                          </p:stCondLst>
                                        </p:cTn>
                                        <p:tgtEl>
                                          <p:spTgt spid="11"/>
                                        </p:tgtEl>
                                        <p:attrNameLst>
                                          <p:attrName>style.visibility</p:attrName>
                                        </p:attrNameLst>
                                      </p:cBhvr>
                                      <p:to>
                                        <p:strVal val="hidden"/>
                                      </p:to>
                                    </p:set>
                                  </p:childTnLst>
                                </p:cTn>
                              </p:par>
                              <p:par>
                                <p:cTn id="26" presetID="1" presetClass="entr" presetSubtype="0" fill="hold" grpId="0" nodeType="withEffect">
                                  <p:stCondLst>
                                    <p:cond delay="325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xit" presetSubtype="0" fill="hold" grpId="2" nodeType="withEffect">
                                  <p:stCondLst>
                                    <p:cond delay="4500"/>
                                  </p:stCondLst>
                                  <p:childTnLst>
                                    <p:set>
                                      <p:cBhvr>
                                        <p:cTn id="29" dur="1" fill="hold">
                                          <p:stCondLst>
                                            <p:cond delay="0"/>
                                          </p:stCondLst>
                                        </p:cTn>
                                        <p:tgtEl>
                                          <p:spTgt spid="11"/>
                                        </p:tgtEl>
                                        <p:attrNameLst>
                                          <p:attrName>style.visibility</p:attrName>
                                        </p:attrNameLst>
                                      </p:cBhvr>
                                      <p:to>
                                        <p:strVal val="hidden"/>
                                      </p:to>
                                    </p:set>
                                  </p:childTnLst>
                                </p:cTn>
                              </p:par>
                              <p:par>
                                <p:cTn id="30" presetID="1" presetClass="entr" presetSubtype="0" fill="hold" grpId="1" nodeType="withEffect">
                                  <p:stCondLst>
                                    <p:cond delay="375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xit" presetSubtype="0" fill="hold" grpId="2" nodeType="withEffect">
                                  <p:stCondLst>
                                    <p:cond delay="4500"/>
                                  </p:stCondLst>
                                  <p:childTnLst>
                                    <p:set>
                                      <p:cBhvr>
                                        <p:cTn id="33" dur="1" fill="hold">
                                          <p:stCondLst>
                                            <p:cond delay="0"/>
                                          </p:stCondLst>
                                        </p:cTn>
                                        <p:tgtEl>
                                          <p:spTgt spid="12"/>
                                        </p:tgtEl>
                                        <p:attrNameLst>
                                          <p:attrName>style.visibility</p:attrName>
                                        </p:attrNameLst>
                                      </p:cBhvr>
                                      <p:to>
                                        <p:strVal val="hidden"/>
                                      </p:to>
                                    </p:set>
                                  </p:childTnLst>
                                </p:cTn>
                              </p:par>
                              <p:par>
                                <p:cTn id="34" presetID="1" presetClass="entr" presetSubtype="0" fill="hold" grpId="0" nodeType="withEffect">
                                  <p:stCondLst>
                                    <p:cond delay="325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1" nodeType="withEffect">
                                  <p:stCondLst>
                                    <p:cond delay="375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xit" presetSubtype="0" fill="hold" grpId="2" nodeType="withEffect">
                                  <p:stCondLst>
                                    <p:cond delay="525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ntr" presetSubtype="0" fill="hold" grpId="3" nodeType="withEffect">
                                  <p:stCondLst>
                                    <p:cond delay="400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470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xit" presetSubtype="0" fill="hold" grpId="1" nodeType="withEffect">
                                  <p:stCondLst>
                                    <p:cond delay="7900"/>
                                  </p:stCondLst>
                                  <p:childTnLst>
                                    <p:set>
                                      <p:cBhvr>
                                        <p:cTn id="45" dur="1" fill="hold">
                                          <p:stCondLst>
                                            <p:cond delay="0"/>
                                          </p:stCondLst>
                                        </p:cTn>
                                        <p:tgtEl>
                                          <p:spTgt spid="14"/>
                                        </p:tgtEl>
                                        <p:attrNameLst>
                                          <p:attrName>style.visibility</p:attrName>
                                        </p:attrNameLst>
                                      </p:cBhvr>
                                      <p:to>
                                        <p:strVal val="hidden"/>
                                      </p:to>
                                    </p:set>
                                  </p:childTnLst>
                                </p:cTn>
                              </p:par>
                              <p:par>
                                <p:cTn id="46" presetID="1" presetClass="entr" presetSubtype="0" fill="hold" grpId="0" nodeType="withEffect">
                                  <p:stCondLst>
                                    <p:cond delay="620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xit" presetSubtype="0" fill="hold" grpId="1" nodeType="withEffect">
                                  <p:stCondLst>
                                    <p:cond delay="10000"/>
                                  </p:stCondLst>
                                  <p:childTnLst>
                                    <p:set>
                                      <p:cBhvr>
                                        <p:cTn id="49" dur="1" fill="hold">
                                          <p:stCondLst>
                                            <p:cond delay="0"/>
                                          </p:stCondLst>
                                        </p:cTn>
                                        <p:tgtEl>
                                          <p:spTgt spid="15"/>
                                        </p:tgtEl>
                                        <p:attrNameLst>
                                          <p:attrName>style.visibility</p:attrName>
                                        </p:attrNameLst>
                                      </p:cBhvr>
                                      <p:to>
                                        <p:strVal val="hidden"/>
                                      </p:to>
                                    </p:set>
                                  </p:childTnLst>
                                </p:cTn>
                              </p:par>
                              <p:par>
                                <p:cTn id="50" presetID="1" presetClass="entr" presetSubtype="0" fill="hold" grpId="0" nodeType="withEffect">
                                  <p:stCondLst>
                                    <p:cond delay="8500"/>
                                  </p:stCondLst>
                                  <p:childTnLst>
                                    <p:set>
                                      <p:cBhvr>
                                        <p:cTn id="51" dur="1" fill="hold">
                                          <p:stCondLst>
                                            <p:cond delay="0"/>
                                          </p:stCondLst>
                                        </p:cTn>
                                        <p:tgtEl>
                                          <p:spTgt spid="16"/>
                                        </p:tgtEl>
                                        <p:attrNameLst>
                                          <p:attrName>style.visibility</p:attrName>
                                        </p:attrNameLst>
                                      </p:cBhvr>
                                      <p:to>
                                        <p:strVal val="visible"/>
                                      </p:to>
                                    </p:set>
                                  </p:childTnLst>
                                </p:cTn>
                              </p:par>
                              <p:par>
                                <p:cTn id="52" presetID="1" presetClass="exit" presetSubtype="0" fill="hold" grpId="1" nodeType="withEffect">
                                  <p:stCondLst>
                                    <p:cond delay="12400"/>
                                  </p:stCondLst>
                                  <p:childTnLst>
                                    <p:set>
                                      <p:cBhvr>
                                        <p:cTn id="53" dur="1" fill="hold">
                                          <p:stCondLst>
                                            <p:cond delay="0"/>
                                          </p:stCondLst>
                                        </p:cTn>
                                        <p:tgtEl>
                                          <p:spTgt spid="16"/>
                                        </p:tgtEl>
                                        <p:attrNameLst>
                                          <p:attrName>style.visibility</p:attrName>
                                        </p:attrNameLst>
                                      </p:cBhvr>
                                      <p:to>
                                        <p:strVal val="hidden"/>
                                      </p:to>
                                    </p:set>
                                  </p:childTnLst>
                                </p:cTn>
                              </p:par>
                              <p:par>
                                <p:cTn id="54" presetID="1" presetClass="entr" presetSubtype="0" fill="hold" grpId="0" nodeType="withEffect">
                                  <p:stCondLst>
                                    <p:cond delay="9500"/>
                                  </p:stCondLst>
                                  <p:childTnLst>
                                    <p:set>
                                      <p:cBhvr>
                                        <p:cTn id="55" dur="1" fill="hold">
                                          <p:stCondLst>
                                            <p:cond delay="0"/>
                                          </p:stCondLst>
                                        </p:cTn>
                                        <p:tgtEl>
                                          <p:spTgt spid="17"/>
                                        </p:tgtEl>
                                        <p:attrNameLst>
                                          <p:attrName>style.visibility</p:attrName>
                                        </p:attrNameLst>
                                      </p:cBhvr>
                                      <p:to>
                                        <p:strVal val="visible"/>
                                      </p:to>
                                    </p:set>
                                  </p:childTnLst>
                                </p:cTn>
                              </p:par>
                              <p:par>
                                <p:cTn id="56" presetID="1" presetClass="exit" presetSubtype="0" fill="hold" grpId="1" nodeType="withEffect">
                                  <p:stCondLst>
                                    <p:cond delay="11500"/>
                                  </p:stCondLst>
                                  <p:childTnLst>
                                    <p:set>
                                      <p:cBhvr>
                                        <p:cTn id="57" dur="1" fill="hold">
                                          <p:stCondLst>
                                            <p:cond delay="0"/>
                                          </p:stCondLst>
                                        </p:cTn>
                                        <p:tgtEl>
                                          <p:spTgt spid="17"/>
                                        </p:tgtEl>
                                        <p:attrNameLst>
                                          <p:attrName>style.visibility</p:attrName>
                                        </p:attrNameLst>
                                      </p:cBhvr>
                                      <p:to>
                                        <p:strVal val="hidden"/>
                                      </p:to>
                                    </p:set>
                                  </p:childTnLst>
                                </p:cTn>
                              </p:par>
                              <p:par>
                                <p:cTn id="58" presetID="1" presetClass="entr" presetSubtype="0" fill="hold" grpId="0" nodeType="withEffect">
                                  <p:stCondLst>
                                    <p:cond delay="10400"/>
                                  </p:stCondLst>
                                  <p:childTnLst>
                                    <p:set>
                                      <p:cBhvr>
                                        <p:cTn id="59" dur="1" fill="hold">
                                          <p:stCondLst>
                                            <p:cond delay="0"/>
                                          </p:stCondLst>
                                        </p:cTn>
                                        <p:tgtEl>
                                          <p:spTgt spid="18"/>
                                        </p:tgtEl>
                                        <p:attrNameLst>
                                          <p:attrName>style.visibility</p:attrName>
                                        </p:attrNameLst>
                                      </p:cBhvr>
                                      <p:to>
                                        <p:strVal val="visible"/>
                                      </p:to>
                                    </p:set>
                                  </p:childTnLst>
                                </p:cTn>
                              </p:par>
                              <p:par>
                                <p:cTn id="60" presetID="1" presetClass="exit" presetSubtype="0" fill="hold" grpId="1" nodeType="withEffect">
                                  <p:stCondLst>
                                    <p:cond delay="12700"/>
                                  </p:stCondLst>
                                  <p:childTnLst>
                                    <p:set>
                                      <p:cBhvr>
                                        <p:cTn id="61" dur="1" fill="hold">
                                          <p:stCondLst>
                                            <p:cond delay="0"/>
                                          </p:stCondLst>
                                        </p:cTn>
                                        <p:tgtEl>
                                          <p:spTgt spid="18"/>
                                        </p:tgtEl>
                                        <p:attrNameLst>
                                          <p:attrName>style.visibility</p:attrName>
                                        </p:attrNameLst>
                                      </p:cBhvr>
                                      <p:to>
                                        <p:strVal val="hidden"/>
                                      </p:to>
                                    </p:set>
                                  </p:childTnLst>
                                </p:cTn>
                              </p:par>
                              <p:par>
                                <p:cTn id="62" presetID="10" presetClass="entr" presetSubtype="0" fill="hold" grpId="0" nodeType="withEffect">
                                  <p:stCondLst>
                                    <p:cond delay="1375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1375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1" grpId="2"/>
      <p:bldP spid="12" grpId="0"/>
      <p:bldP spid="12" grpId="1"/>
      <p:bldP spid="12" grpId="2"/>
      <p:bldP spid="13" grpId="0"/>
      <p:bldP spid="13" grpId="1"/>
      <p:bldP spid="13" grpId="2"/>
      <p:bldP spid="13" grpId="3"/>
      <p:bldP spid="14" grpId="0"/>
      <p:bldP spid="14" grpId="1"/>
      <p:bldP spid="15" grpId="0"/>
      <p:bldP spid="15" grpId="1"/>
      <p:bldP spid="16" grpId="0"/>
      <p:bldP spid="16" grpId="1"/>
      <p:bldP spid="17" grpId="0"/>
      <p:bldP spid="17" grpId="1"/>
      <p:bldP spid="18" grpId="0"/>
      <p:bldP spid="18" grpId="1"/>
      <p:bldP spid="19" grpId="0" animBg="1"/>
      <p:bldP spid="2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8" y="288000"/>
            <a:ext cx="7296242" cy="504000"/>
          </a:xfrm>
        </p:spPr>
        <p:txBody>
          <a:bodyPr/>
          <a:lstStyle/>
          <a:p>
            <a:r>
              <a:rPr lang="en-US" sz="2800" dirty="0" smtClean="0"/>
              <a:t>Open Source </a:t>
            </a:r>
            <a:r>
              <a:rPr lang="en-US" sz="2800" dirty="0" err="1" smtClean="0"/>
              <a:t>Serverless</a:t>
            </a:r>
            <a:r>
              <a:rPr lang="en-US" sz="2800" dirty="0" smtClean="0"/>
              <a:t> </a:t>
            </a:r>
            <a:br>
              <a:rPr lang="en-US" sz="2800" dirty="0" smtClean="0"/>
            </a:br>
            <a:r>
              <a:rPr lang="en-US" sz="2800" dirty="0" smtClean="0"/>
              <a:t>Function Platform</a:t>
            </a:r>
            <a:endParaRPr lang="nl-NL" sz="2800" dirty="0"/>
          </a:p>
        </p:txBody>
      </p:sp>
      <p:sp>
        <p:nvSpPr>
          <p:cNvPr id="3" name="Content Placeholder 2"/>
          <p:cNvSpPr>
            <a:spLocks noGrp="1"/>
          </p:cNvSpPr>
          <p:nvPr>
            <p:ph idx="1"/>
          </p:nvPr>
        </p:nvSpPr>
        <p:spPr>
          <a:xfrm>
            <a:off x="720003" y="936000"/>
            <a:ext cx="6918120" cy="3780000"/>
          </a:xfrm>
        </p:spPr>
        <p:txBody>
          <a:bodyPr/>
          <a:lstStyle/>
          <a:p>
            <a:r>
              <a:rPr lang="en-US" dirty="0" smtClean="0"/>
              <a:t>Functions can be implemented in any</a:t>
            </a:r>
            <a:br>
              <a:rPr lang="en-US" dirty="0" smtClean="0"/>
            </a:br>
            <a:r>
              <a:rPr lang="en-US" dirty="0" smtClean="0"/>
              <a:t>language</a:t>
            </a:r>
          </a:p>
          <a:p>
            <a:pPr lvl="1"/>
            <a:r>
              <a:rPr lang="en-US" dirty="0" smtClean="0"/>
              <a:t>Java, Go, PHP, JavaScript/Node,</a:t>
            </a:r>
            <a:br>
              <a:rPr lang="en-US" dirty="0" smtClean="0"/>
            </a:br>
            <a:r>
              <a:rPr lang="en-US" dirty="0" smtClean="0"/>
              <a:t>Python, Ruby</a:t>
            </a:r>
          </a:p>
          <a:p>
            <a:r>
              <a:rPr lang="en-US" dirty="0" smtClean="0"/>
              <a:t>Functions run in their own container</a:t>
            </a:r>
          </a:p>
          <a:p>
            <a:r>
              <a:rPr lang="en-US" dirty="0" smtClean="0"/>
              <a:t>Functions can be accessed via HTTP calls</a:t>
            </a:r>
          </a:p>
          <a:p>
            <a:pPr lvl="1"/>
            <a:r>
              <a:rPr lang="en-US" dirty="0" smtClean="0"/>
              <a:t>Routing, load balancing, running is</a:t>
            </a:r>
            <a:br>
              <a:rPr lang="en-US" dirty="0" smtClean="0"/>
            </a:br>
            <a:r>
              <a:rPr lang="en-US" dirty="0" smtClean="0"/>
              <a:t>taken care of by </a:t>
            </a:r>
            <a:r>
              <a:rPr lang="en-US" dirty="0" err="1" smtClean="0"/>
              <a:t>Fn</a:t>
            </a:r>
            <a:r>
              <a:rPr lang="en-US" dirty="0" smtClean="0"/>
              <a:t> Server platform</a:t>
            </a:r>
          </a:p>
          <a:p>
            <a:pPr lvl="1"/>
            <a:r>
              <a:rPr lang="en-US" dirty="0" smtClean="0"/>
              <a:t>Platform runs locally, on </a:t>
            </a:r>
            <a:r>
              <a:rPr lang="en-US" dirty="0" err="1" smtClean="0"/>
              <a:t>prem</a:t>
            </a:r>
            <a:r>
              <a:rPr lang="en-US" dirty="0" smtClean="0"/>
              <a:t> &amp; in cloud</a:t>
            </a:r>
          </a:p>
          <a:p>
            <a:r>
              <a:rPr lang="en-US" dirty="0" err="1" smtClean="0"/>
              <a:t>Fn</a:t>
            </a:r>
            <a:r>
              <a:rPr lang="en-US" dirty="0" smtClean="0"/>
              <a:t> Flow orchestrates workflows across</a:t>
            </a:r>
            <a:br>
              <a:rPr lang="en-US" dirty="0" smtClean="0"/>
            </a:br>
            <a:r>
              <a:rPr lang="en-US" dirty="0" smtClean="0"/>
              <a:t>multiple functions</a:t>
            </a:r>
          </a:p>
          <a:p>
            <a:pPr lvl="1"/>
            <a:r>
              <a:rPr lang="en-US" dirty="0" smtClean="0"/>
              <a:t>Workflow described in Java</a:t>
            </a:r>
          </a:p>
          <a:p>
            <a:pPr lvl="1"/>
            <a:r>
              <a:rPr lang="en-US" dirty="0" smtClean="0"/>
              <a:t>Includes business logic (conditional, </a:t>
            </a:r>
            <a:br>
              <a:rPr lang="en-US" dirty="0" smtClean="0"/>
            </a:br>
            <a:r>
              <a:rPr lang="en-US" dirty="0" smtClean="0"/>
              <a:t>parallel execution, exceptions)</a:t>
            </a:r>
            <a:br>
              <a:rPr lang="en-US" dirty="0" smtClean="0"/>
            </a:br>
            <a:endParaRPr lang="nl-NL" dirty="0"/>
          </a:p>
        </p:txBody>
      </p:sp>
      <p:sp>
        <p:nvSpPr>
          <p:cNvPr id="4" name="Footer Placeholder 3"/>
          <p:cNvSpPr>
            <a:spLocks noGrp="1"/>
          </p:cNvSpPr>
          <p:nvPr>
            <p:ph type="ftr" sz="quarter" idx="11"/>
          </p:nvPr>
        </p:nvSpPr>
        <p:spPr/>
        <p:txBody>
          <a:bodyPr/>
          <a:lstStyle/>
          <a:p>
            <a:r>
              <a:rPr lang="en-US" smtClean="0"/>
              <a:t>Container and Cloud Native &amp; Serverless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78</a:t>
            </a:fld>
            <a:endParaRPr lang="nl-NL"/>
          </a:p>
        </p:txBody>
      </p:sp>
      <p:pic>
        <p:nvPicPr>
          <p:cNvPr id="6" name="Picture 5"/>
          <p:cNvPicPr>
            <a:picLocks noChangeAspect="1"/>
          </p:cNvPicPr>
          <p:nvPr/>
        </p:nvPicPr>
        <p:blipFill>
          <a:blip r:embed="rId3"/>
          <a:stretch>
            <a:fillRect/>
          </a:stretch>
        </p:blipFill>
        <p:spPr>
          <a:xfrm>
            <a:off x="4586608" y="936000"/>
            <a:ext cx="4311527" cy="4014180"/>
          </a:xfrm>
          <a:prstGeom prst="rect">
            <a:avLst/>
          </a:prstGeom>
        </p:spPr>
      </p:pic>
      <p:sp>
        <p:nvSpPr>
          <p:cNvPr id="8" name="Rectangle 7"/>
          <p:cNvSpPr/>
          <p:nvPr/>
        </p:nvSpPr>
        <p:spPr>
          <a:xfrm>
            <a:off x="4801164" y="4430697"/>
            <a:ext cx="3622835" cy="3699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4667" y="4430697"/>
            <a:ext cx="424593" cy="35184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15350" y="4430697"/>
            <a:ext cx="424593" cy="3518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6033" y="4430697"/>
            <a:ext cx="424593" cy="351848"/>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6716" y="4430697"/>
            <a:ext cx="424593" cy="351848"/>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7399" y="4430697"/>
            <a:ext cx="424593" cy="351848"/>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8082" y="4430697"/>
            <a:ext cx="424593" cy="351848"/>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18765" y="4430697"/>
            <a:ext cx="424593" cy="351848"/>
          </a:xfrm>
          <a:prstGeom prst="rect">
            <a:avLst/>
          </a:prstGeom>
        </p:spPr>
      </p:pic>
      <p:sp>
        <p:nvSpPr>
          <p:cNvPr id="55" name="Rounded Rectangle 54"/>
          <p:cNvSpPr/>
          <p:nvPr/>
        </p:nvSpPr>
        <p:spPr>
          <a:xfrm>
            <a:off x="4801165" y="3616368"/>
            <a:ext cx="379937" cy="187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56" name="TextBox 55"/>
          <p:cNvSpPr txBox="1"/>
          <p:nvPr/>
        </p:nvSpPr>
        <p:spPr>
          <a:xfrm>
            <a:off x="4871482" y="3577476"/>
            <a:ext cx="266420" cy="261610"/>
          </a:xfrm>
          <a:prstGeom prst="rect">
            <a:avLst/>
          </a:prstGeom>
          <a:noFill/>
        </p:spPr>
        <p:txBody>
          <a:bodyPr wrap="none" rtlCol="0">
            <a:spAutoFit/>
          </a:bodyPr>
          <a:lstStyle/>
          <a:p>
            <a:r>
              <a:rPr lang="nl-NL" sz="1100" dirty="0" smtClean="0"/>
              <a:t>µ</a:t>
            </a:r>
            <a:endParaRPr lang="nl-NL" sz="1100" dirty="0"/>
          </a:p>
        </p:txBody>
      </p:sp>
      <p:sp>
        <p:nvSpPr>
          <p:cNvPr id="57" name="Rectangle 56"/>
          <p:cNvSpPr/>
          <p:nvPr/>
        </p:nvSpPr>
        <p:spPr>
          <a:xfrm>
            <a:off x="4680000" y="2469600"/>
            <a:ext cx="4218135" cy="8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Rectangle 57"/>
          <p:cNvSpPr/>
          <p:nvPr/>
        </p:nvSpPr>
        <p:spPr>
          <a:xfrm>
            <a:off x="4586608" y="1004962"/>
            <a:ext cx="4218135" cy="146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Image result for project f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5689" y="73850"/>
            <a:ext cx="2160557" cy="89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4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7" grpId="0" animBg="1"/>
      <p:bldP spid="5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err="1" smtClean="0"/>
              <a:t>Fn</a:t>
            </a:r>
            <a:r>
              <a:rPr lang="en-US" dirty="0" smtClean="0"/>
              <a:t> has announced support for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pic>
        <p:nvPicPr>
          <p:cNvPr id="2050"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039" y="1080000"/>
            <a:ext cx="3912960" cy="154858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https://s3-us-west-2.amazonaws.com/assets.site.serverless.com/logos/serverless-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2054" name="Picture 6" descr="Image result for serverles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834619"/>
            <a:ext cx="6331857" cy="18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177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42" fontAlgn="base" hangingPunct="0">
              <a:spcAft>
                <a:spcPct val="0"/>
              </a:spcAft>
            </a:pPr>
            <a:r>
              <a:rPr lang="fr-FR" sz="5400" dirty="0">
                <a:solidFill>
                  <a:schemeClr val="accent4">
                    <a:lumMod val="75000"/>
                  </a:schemeClr>
                </a:solidFill>
                <a:latin typeface="Trebuchet MS Bold" charset="0"/>
                <a:cs typeface="Trebuchet MS Bold" charset="0"/>
              </a:rPr>
              <a:t> </a:t>
            </a:r>
            <a:r>
              <a:rPr lang="fr-FR" sz="3533" dirty="0" err="1"/>
              <a:t>What</a:t>
            </a:r>
            <a:r>
              <a:rPr lang="fr-FR" sz="3533" dirty="0"/>
              <a:t> </a:t>
            </a:r>
            <a:r>
              <a:rPr lang="fr-FR" sz="3533" dirty="0" err="1"/>
              <a:t>is</a:t>
            </a:r>
            <a:r>
              <a:rPr lang="fr-FR" sz="3533" dirty="0"/>
              <a:t> IT all </a:t>
            </a:r>
            <a:r>
              <a:rPr lang="fr-FR" dirty="0"/>
              <a:t>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Tree>
    <p:extLst>
      <p:ext uri="{BB962C8B-B14F-4D97-AF65-F5344CB8AC3E}">
        <p14:creationId xmlns:p14="http://schemas.microsoft.com/office/powerpoint/2010/main" val="286285056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Managed </a:t>
            </a:r>
            <a:r>
              <a:rPr lang="en-US" sz="2800" dirty="0" err="1" smtClean="0"/>
              <a:t>Serverless</a:t>
            </a:r>
            <a:r>
              <a:rPr lang="en-US" sz="2800" dirty="0" smtClean="0"/>
              <a:t> Platform on Oracle Public Cloud</a:t>
            </a:r>
            <a:endParaRPr lang="nl-NL" sz="2800"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Container and Cloud Native &amp; </a:t>
            </a:r>
            <a:r>
              <a:rPr lang="en-US" dirty="0" err="1" smtClean="0"/>
              <a:t>Serverless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pic>
        <p:nvPicPr>
          <p:cNvPr id="6" name="Picture 5"/>
          <p:cNvPicPr>
            <a:picLocks noChangeAspect="1"/>
          </p:cNvPicPr>
          <p:nvPr/>
        </p:nvPicPr>
        <p:blipFill rotWithShape="1">
          <a:blip r:embed="rId2"/>
          <a:srcRect t="11314"/>
          <a:stretch/>
        </p:blipFill>
        <p:spPr>
          <a:xfrm>
            <a:off x="719999" y="1080000"/>
            <a:ext cx="8202346" cy="3473940"/>
          </a:xfrm>
          <a:prstGeom prst="rect">
            <a:avLst/>
          </a:prstGeom>
        </p:spPr>
      </p:pic>
      <p:sp>
        <p:nvSpPr>
          <p:cNvPr id="7" name="Rounded Rectangle 6"/>
          <p:cNvSpPr/>
          <p:nvPr/>
        </p:nvSpPr>
        <p:spPr>
          <a:xfrm>
            <a:off x="2914765" y="1585968"/>
            <a:ext cx="379937" cy="187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8" name="TextBox 7"/>
          <p:cNvSpPr txBox="1"/>
          <p:nvPr/>
        </p:nvSpPr>
        <p:spPr>
          <a:xfrm>
            <a:off x="2985082" y="1547076"/>
            <a:ext cx="266420" cy="261610"/>
          </a:xfrm>
          <a:prstGeom prst="rect">
            <a:avLst/>
          </a:prstGeom>
          <a:noFill/>
        </p:spPr>
        <p:txBody>
          <a:bodyPr wrap="none" rtlCol="0">
            <a:spAutoFit/>
          </a:bodyPr>
          <a:lstStyle/>
          <a:p>
            <a:r>
              <a:rPr lang="nl-NL" sz="1100" dirty="0" smtClean="0"/>
              <a:t>µ</a:t>
            </a:r>
            <a:endParaRPr lang="nl-NL" sz="1100" dirty="0"/>
          </a:p>
        </p:txBody>
      </p:sp>
      <p:grpSp>
        <p:nvGrpSpPr>
          <p:cNvPr id="9" name="Group 102"/>
          <p:cNvGrpSpPr>
            <a:grpSpLocks noChangeAspect="1"/>
          </p:cNvGrpSpPr>
          <p:nvPr/>
        </p:nvGrpSpPr>
        <p:grpSpPr bwMode="auto">
          <a:xfrm>
            <a:off x="2787408" y="1589932"/>
            <a:ext cx="108344" cy="221820"/>
            <a:chOff x="4686300" y="1439863"/>
            <a:chExt cx="1577975" cy="2936875"/>
          </a:xfrm>
        </p:grpSpPr>
        <p:sp>
          <p:nvSpPr>
            <p:cNvPr id="10"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1"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2"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3"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5"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6"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7"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8"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9"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0"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2"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3"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4" name="TextBox 23"/>
          <p:cNvSpPr txBox="1"/>
          <p:nvPr/>
        </p:nvSpPr>
        <p:spPr>
          <a:xfrm>
            <a:off x="3288905" y="1203401"/>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5" name="Picture 4" descr="Image result for project f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546" y="1490413"/>
            <a:ext cx="911991" cy="3784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166" y="1868889"/>
            <a:ext cx="843798" cy="33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6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Platform (Kubernetes &amp; </a:t>
            </a:r>
            <a:r>
              <a:rPr lang="en-US" dirty="0" err="1" smtClean="0"/>
              <a:t>Istio</a:t>
            </a:r>
            <a:r>
              <a:rPr lang="en-US" dirty="0" smtClean="0"/>
              <a:t>) ++</a:t>
            </a:r>
            <a:endParaRPr lang="nl-NL" dirty="0"/>
          </a:p>
        </p:txBody>
      </p:sp>
      <p:sp>
        <p:nvSpPr>
          <p:cNvPr id="3" name="Content Placeholder 2"/>
          <p:cNvSpPr>
            <a:spLocks noGrp="1"/>
          </p:cNvSpPr>
          <p:nvPr>
            <p:ph idx="1"/>
          </p:nvPr>
        </p:nvSpPr>
        <p:spPr/>
        <p:txBody>
          <a:bodyPr/>
          <a:lstStyle/>
          <a:p>
            <a:r>
              <a:rPr lang="en-US" sz="1400" dirty="0" smtClean="0"/>
              <a:t>API Gateway</a:t>
            </a:r>
          </a:p>
          <a:p>
            <a:r>
              <a:rPr lang="en-US" sz="1400" dirty="0" smtClean="0"/>
              <a:t>Cache</a:t>
            </a:r>
          </a:p>
          <a:p>
            <a:r>
              <a:rPr lang="en-US" sz="1400" dirty="0" smtClean="0"/>
              <a:t>Event Hub</a:t>
            </a:r>
          </a:p>
          <a:p>
            <a:r>
              <a:rPr lang="en-US" sz="1400" dirty="0" smtClean="0"/>
              <a:t>Service </a:t>
            </a:r>
            <a:r>
              <a:rPr lang="en-US" sz="1400" dirty="0"/>
              <a:t>Broker</a:t>
            </a:r>
          </a:p>
          <a:p>
            <a:r>
              <a:rPr lang="en-US" sz="1400" dirty="0"/>
              <a:t>Chaos Monkey &amp; Regression Testing</a:t>
            </a:r>
          </a:p>
          <a:p>
            <a:r>
              <a:rPr lang="en-US" sz="1400" dirty="0"/>
              <a:t>Workflow</a:t>
            </a:r>
          </a:p>
          <a:p>
            <a:r>
              <a:rPr lang="en-US" sz="1400" dirty="0" smtClean="0"/>
              <a:t>Transactions (cross </a:t>
            </a:r>
            <a:r>
              <a:rPr lang="en-US" sz="1400" dirty="0" err="1" smtClean="0"/>
              <a:t>microservice</a:t>
            </a:r>
            <a:r>
              <a:rPr lang="en-US" sz="1400" dirty="0" smtClean="0"/>
              <a:t>)</a:t>
            </a:r>
          </a:p>
          <a:p>
            <a:r>
              <a:rPr lang="en-US" sz="1400" dirty="0" smtClean="0"/>
              <a:t>RDBMS, NoSQL, Data Lake(Big Data), Fast Data Ingestion</a:t>
            </a:r>
          </a:p>
          <a:p>
            <a:r>
              <a:rPr lang="en-US" sz="1400" dirty="0" smtClean="0"/>
              <a:t>Billing</a:t>
            </a:r>
          </a:p>
          <a:p>
            <a:r>
              <a:rPr lang="en-US" sz="1400" dirty="0" smtClean="0"/>
              <a:t>Notification</a:t>
            </a:r>
            <a:endParaRPr lang="en-US" sz="1400" dirty="0"/>
          </a:p>
          <a:p>
            <a:endParaRPr lang="nl-NL" sz="14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81</a:t>
            </a:fld>
            <a:endParaRPr lang="nl-NL"/>
          </a:p>
        </p:txBody>
      </p:sp>
      <p:sp>
        <p:nvSpPr>
          <p:cNvPr id="19" name="Rectangle 18"/>
          <p:cNvSpPr/>
          <p:nvPr/>
        </p:nvSpPr>
        <p:spPr>
          <a:xfrm>
            <a:off x="876299" y="3562350"/>
            <a:ext cx="8014335" cy="804491"/>
          </a:xfrm>
          <a:prstGeom prst="rect">
            <a:avLst/>
          </a:prstGeom>
          <a:solidFill>
            <a:srgbClr val="008F33"/>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dirty="0" smtClean="0">
                <a:ln>
                  <a:noFill/>
                </a:ln>
                <a:solidFill>
                  <a:prstClr val="white"/>
                </a:solidFill>
                <a:effectLst/>
                <a:uLnTx/>
                <a:uFillTx/>
                <a:latin typeface="Arial Unicode MS"/>
                <a:ea typeface="+mn-ea"/>
                <a:cs typeface="+mn-cs"/>
              </a:rPr>
              <a:t>Microservices Platform</a:t>
            </a:r>
            <a:endParaRPr kumimoji="0" lang="en-US" sz="1800" b="0" i="0" u="none" strike="noStrike" kern="0" cap="none" spc="0" normalizeH="0" baseline="0" noProof="0" dirty="0" smtClean="0">
              <a:ln>
                <a:noFill/>
              </a:ln>
              <a:solidFill>
                <a:prstClr val="white"/>
              </a:solidFill>
              <a:effectLst/>
              <a:uLnTx/>
              <a:uFillTx/>
              <a:latin typeface="Arial Unicode MS"/>
              <a:ea typeface="+mn-ea"/>
              <a:cs typeface="+mn-cs"/>
            </a:endParaRPr>
          </a:p>
        </p:txBody>
      </p:sp>
      <p:sp>
        <p:nvSpPr>
          <p:cNvPr id="26" name="Rounded Rectangle 25"/>
          <p:cNvSpPr/>
          <p:nvPr/>
        </p:nvSpPr>
        <p:spPr>
          <a:xfrm>
            <a:off x="2466044" y="4608439"/>
            <a:ext cx="3255193" cy="264015"/>
          </a:xfrm>
          <a:prstGeom prst="roundRect">
            <a:avLst/>
          </a:prstGeom>
          <a:solidFill>
            <a:srgbClr val="FFFFFF">
              <a:lumMod val="75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srgbClr val="000000"/>
                </a:solidFill>
                <a:effectLst/>
                <a:uLnTx/>
                <a:uFillTx/>
                <a:latin typeface="Arial Unicode MS"/>
                <a:ea typeface="+mn-ea"/>
                <a:cs typeface="+mn-cs"/>
              </a:rPr>
              <a:t>Storage</a:t>
            </a:r>
            <a:endParaRPr kumimoji="0" lang="en-US" sz="1600" b="0" i="0" u="none" strike="noStrike" kern="0" cap="none" spc="0" normalizeH="0" baseline="0" noProof="0" dirty="0" smtClean="0">
              <a:ln>
                <a:noFill/>
              </a:ln>
              <a:solidFill>
                <a:srgbClr val="000000"/>
              </a:solidFill>
              <a:effectLst/>
              <a:uLnTx/>
              <a:uFillTx/>
              <a:latin typeface="Arial Unicode MS"/>
              <a:ea typeface="+mn-ea"/>
              <a:cs typeface="+mn-cs"/>
            </a:endParaRPr>
          </a:p>
        </p:txBody>
      </p:sp>
      <p:sp>
        <p:nvSpPr>
          <p:cNvPr id="27" name="Up Arrow 26"/>
          <p:cNvSpPr/>
          <p:nvPr/>
        </p:nvSpPr>
        <p:spPr>
          <a:xfrm>
            <a:off x="3944760" y="4355632"/>
            <a:ext cx="374726" cy="311338"/>
          </a:xfrm>
          <a:prstGeom prst="upArrow">
            <a:avLst/>
          </a:prstGeom>
          <a:solidFill>
            <a:srgbClr val="008F33"/>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Unicode MS"/>
              <a:ea typeface="+mn-ea"/>
              <a:cs typeface="+mn-cs"/>
            </a:endParaRPr>
          </a:p>
        </p:txBody>
      </p:sp>
      <p:pic>
        <p:nvPicPr>
          <p:cNvPr id="33" name="Picture 2" descr="Image result for is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012" y="3756652"/>
            <a:ext cx="496476" cy="4964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9885" y="3613264"/>
            <a:ext cx="710658" cy="726995"/>
          </a:xfrm>
          <a:prstGeom prst="rect">
            <a:avLst/>
          </a:prstGeom>
        </p:spPr>
      </p:pic>
      <p:pic>
        <p:nvPicPr>
          <p:cNvPr id="3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450" y="4460504"/>
            <a:ext cx="1099184" cy="2495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rotWithShape="1">
          <a:blip r:embed="rId5">
            <a:duotone>
              <a:prstClr val="black"/>
              <a:schemeClr val="accent4">
                <a:lumMod val="75000"/>
                <a:tint val="45000"/>
                <a:satMod val="400000"/>
              </a:schemeClr>
            </a:duotone>
          </a:blip>
          <a:srcRect l="46827" r="39503" b="56391"/>
          <a:stretch/>
        </p:blipFill>
        <p:spPr>
          <a:xfrm>
            <a:off x="8245133" y="3635027"/>
            <a:ext cx="494354" cy="620296"/>
          </a:xfrm>
          <a:prstGeom prst="rect">
            <a:avLst/>
          </a:prstGeom>
        </p:spPr>
      </p:pic>
      <p:pic>
        <p:nvPicPr>
          <p:cNvPr id="37" name="Picture 4" descr="Image result for project f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391" y="3834357"/>
            <a:ext cx="911991" cy="3784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412" y="4406507"/>
            <a:ext cx="843798" cy="33393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13662" y="977240"/>
            <a:ext cx="566651" cy="238082"/>
          </a:xfrm>
          <a:prstGeom prst="rect">
            <a:avLst/>
          </a:prstGeom>
        </p:spPr>
      </p:pic>
      <p:pic>
        <p:nvPicPr>
          <p:cNvPr id="40" name="Picture 39"/>
          <p:cNvPicPr>
            <a:picLocks noChangeAspect="1"/>
          </p:cNvPicPr>
          <p:nvPr/>
        </p:nvPicPr>
        <p:blipFill>
          <a:blip r:embed="rId9"/>
          <a:stretch>
            <a:fillRect/>
          </a:stretch>
        </p:blipFill>
        <p:spPr>
          <a:xfrm>
            <a:off x="2803448" y="909787"/>
            <a:ext cx="1207644" cy="782186"/>
          </a:xfrm>
          <a:prstGeom prst="rect">
            <a:avLst/>
          </a:prstGeom>
        </p:spPr>
      </p:pic>
      <p:pic>
        <p:nvPicPr>
          <p:cNvPr id="44" name="Picture 4" descr="Image result for oracle data hub cloud service"/>
          <p:cNvPicPr>
            <a:picLocks noChangeAspect="1" noChangeArrowheads="1"/>
          </p:cNvPicPr>
          <p:nvPr/>
        </p:nvPicPr>
        <p:blipFill rotWithShape="1">
          <a:blip r:embed="rId10">
            <a:extLst>
              <a:ext uri="{28A0092B-C50C-407E-A947-70E740481C1C}">
                <a14:useLocalDpi xmlns:a14="http://schemas.microsoft.com/office/drawing/2010/main" val="0"/>
              </a:ext>
            </a:extLst>
          </a:blip>
          <a:srcRect l="31314" t="24513" r="33087" b="23098"/>
          <a:stretch/>
        </p:blipFill>
        <p:spPr bwMode="auto">
          <a:xfrm>
            <a:off x="7392941" y="1397021"/>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mage result for cassandr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8241" y="74188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oracle no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9329" y="2017392"/>
            <a:ext cx="1212553" cy="63659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logo kafk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2314" y="1209297"/>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14">
            <a:clrChange>
              <a:clrFrom>
                <a:srgbClr val="FFFFFF"/>
              </a:clrFrom>
              <a:clrTo>
                <a:srgbClr val="FFFFFF">
                  <a:alpha val="0"/>
                </a:srgbClr>
              </a:clrTo>
            </a:clrChange>
          </a:blip>
          <a:stretch>
            <a:fillRect/>
          </a:stretch>
        </p:blipFill>
        <p:spPr>
          <a:xfrm>
            <a:off x="5392415" y="844074"/>
            <a:ext cx="929939" cy="869835"/>
          </a:xfrm>
          <a:prstGeom prst="rect">
            <a:avLst/>
          </a:prstGeom>
        </p:spPr>
      </p:pic>
      <p:pic>
        <p:nvPicPr>
          <p:cNvPr id="49" name="Picture 48"/>
          <p:cNvPicPr>
            <a:picLocks noChangeAspect="1"/>
          </p:cNvPicPr>
          <p:nvPr/>
        </p:nvPicPr>
        <p:blipFill>
          <a:blip r:embed="rId15"/>
          <a:stretch>
            <a:fillRect/>
          </a:stretch>
        </p:blipFill>
        <p:spPr>
          <a:xfrm>
            <a:off x="6775288" y="2470122"/>
            <a:ext cx="1028789" cy="883997"/>
          </a:xfrm>
          <a:prstGeom prst="rect">
            <a:avLst/>
          </a:prstGeom>
        </p:spPr>
      </p:pic>
      <p:pic>
        <p:nvPicPr>
          <p:cNvPr id="50" name="Picture 18" descr="Image result for hadoop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06600" y="3055859"/>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17"/>
          <a:stretch>
            <a:fillRect/>
          </a:stretch>
        </p:blipFill>
        <p:spPr>
          <a:xfrm>
            <a:off x="4345248" y="1585282"/>
            <a:ext cx="612248" cy="513851"/>
          </a:xfrm>
          <a:prstGeom prst="rect">
            <a:avLst/>
          </a:prstGeom>
        </p:spPr>
      </p:pic>
      <p:pic>
        <p:nvPicPr>
          <p:cNvPr id="52" name="Picture 8" descr="Image result for mysq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71911" y="1854551"/>
            <a:ext cx="897092" cy="46424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Image result for autonomous database oracle"/>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5462447" y="2878551"/>
            <a:ext cx="1021463" cy="5012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project f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1322" y="310465"/>
            <a:ext cx="911991" cy="37847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logo redis"/>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2502" y="630153"/>
            <a:ext cx="1125952" cy="4323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loud.oracle.com/opc/paas/images/NoSQL_w_72.png"/>
          <p:cNvPicPr>
            <a:picLocks noChangeAspect="1" noChangeArrowheads="1"/>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667363" y="1873392"/>
            <a:ext cx="483386" cy="48338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helm tiller kubernete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22269" y="3756652"/>
            <a:ext cx="473777" cy="49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Oracle Container Native </a:t>
            </a:r>
            <a:r>
              <a:rPr lang="en-US" sz="2800" dirty="0" smtClean="0"/>
              <a:t/>
            </a:r>
            <a:br>
              <a:rPr lang="en-US" sz="2800" dirty="0" smtClean="0"/>
            </a:br>
            <a:r>
              <a:rPr lang="en-US" sz="2800" dirty="0" err="1" smtClean="0"/>
              <a:t>Microservices</a:t>
            </a:r>
            <a:r>
              <a:rPr lang="en-US" sz="2800" dirty="0" smtClean="0"/>
              <a:t> Architecture</a:t>
            </a:r>
            <a:endParaRPr lang="nl-NL" sz="2800" dirty="0"/>
          </a:p>
        </p:txBody>
      </p:sp>
      <p:pic>
        <p:nvPicPr>
          <p:cNvPr id="8" name="Picture 7"/>
          <p:cNvPicPr>
            <a:picLocks noChangeAspect="1"/>
          </p:cNvPicPr>
          <p:nvPr/>
        </p:nvPicPr>
        <p:blipFill>
          <a:blip r:embed="rId2"/>
          <a:stretch>
            <a:fillRect/>
          </a:stretch>
        </p:blipFill>
        <p:spPr>
          <a:xfrm>
            <a:off x="445225" y="4337197"/>
            <a:ext cx="716718" cy="50551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8540" y="1910060"/>
            <a:ext cx="7358100" cy="2243014"/>
          </a:xfrm>
          <a:prstGeom prst="rect">
            <a:avLst/>
          </a:prstGeom>
        </p:spPr>
      </p:pic>
      <p:sp>
        <p:nvSpPr>
          <p:cNvPr id="10" name="Rectangle 9"/>
          <p:cNvSpPr/>
          <p:nvPr/>
        </p:nvSpPr>
        <p:spPr>
          <a:xfrm>
            <a:off x="1246806" y="4188518"/>
            <a:ext cx="7186273" cy="433694"/>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11" name="Group 10"/>
          <p:cNvGrpSpPr/>
          <p:nvPr/>
        </p:nvGrpSpPr>
        <p:grpSpPr>
          <a:xfrm>
            <a:off x="2336676" y="4215833"/>
            <a:ext cx="5097024" cy="373326"/>
            <a:chOff x="-145520" y="5403270"/>
            <a:chExt cx="6297294" cy="450873"/>
          </a:xfrm>
        </p:grpSpPr>
        <p:sp>
          <p:nvSpPr>
            <p:cNvPr id="12" name="Rectangle 11"/>
            <p:cNvSpPr/>
            <p:nvPr/>
          </p:nvSpPr>
          <p:spPr>
            <a:xfrm>
              <a:off x="1945470" y="5403270"/>
              <a:ext cx="2521716" cy="400110"/>
            </a:xfrm>
            <a:prstGeom prst="rect">
              <a:avLst/>
            </a:prstGeom>
          </p:spPr>
          <p:txBody>
            <a:bodyPr wrap="none">
              <a:spAutoFit/>
            </a:bodyPr>
            <a:lstStyle/>
            <a:p>
              <a:pPr algn="ctr" eaLnBrk="0" fontAlgn="base" hangingPunct="0">
                <a:spcBef>
                  <a:spcPct val="0"/>
                </a:spcBef>
                <a:spcAft>
                  <a:spcPct val="0"/>
                </a:spcAft>
              </a:pPr>
              <a:r>
                <a:rPr lang="en-US" sz="2000">
                  <a:solidFill>
                    <a:srgbClr val="5F5F5F"/>
                  </a:solidFill>
                  <a:latin typeface="Arial" charset="0"/>
                  <a:ea typeface="Arial" charset="0"/>
                  <a:cs typeface="Arial" charset="0"/>
                </a:rPr>
                <a:t>Managed  </a:t>
              </a:r>
              <a:r>
                <a:rPr lang="en-US" sz="2000" err="1">
                  <a:solidFill>
                    <a:srgbClr val="5F5F5F"/>
                  </a:solidFill>
                  <a:latin typeface="Arial" charset="0"/>
                  <a:ea typeface="Arial" charset="0"/>
                  <a:cs typeface="Arial" charset="0"/>
                </a:rPr>
                <a:t>Kubernetes</a:t>
              </a:r>
              <a:endParaRPr lang="en-US" sz="2000">
                <a:solidFill>
                  <a:srgbClr val="5F5F5F"/>
                </a:solidFill>
                <a:latin typeface="Arial" charset="0"/>
                <a:ea typeface="Arial" charset="0"/>
                <a:cs typeface="Arial" charset="0"/>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520" y="5410200"/>
              <a:ext cx="433917" cy="433917"/>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7857" y="5420226"/>
              <a:ext cx="433917" cy="433917"/>
            </a:xfrm>
            <a:prstGeom prst="rect">
              <a:avLst/>
            </a:prstGeom>
          </p:spPr>
        </p:pic>
      </p:grpSp>
      <p:sp>
        <p:nvSpPr>
          <p:cNvPr id="15" name="Rectangle 14"/>
          <p:cNvSpPr/>
          <p:nvPr/>
        </p:nvSpPr>
        <p:spPr>
          <a:xfrm>
            <a:off x="6070195" y="1417524"/>
            <a:ext cx="2362883" cy="433694"/>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Open Service Broker</a:t>
            </a: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3022" y="1451182"/>
            <a:ext cx="351212" cy="359287"/>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89083" y="1503449"/>
            <a:ext cx="566651" cy="23808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0029" y="1490251"/>
            <a:ext cx="481846" cy="275703"/>
          </a:xfrm>
          <a:prstGeom prst="rect">
            <a:avLst/>
          </a:prstGeom>
        </p:spPr>
      </p:pic>
      <p:sp>
        <p:nvSpPr>
          <p:cNvPr id="19" name="Rectangle 18"/>
          <p:cNvSpPr/>
          <p:nvPr/>
        </p:nvSpPr>
        <p:spPr>
          <a:xfrm>
            <a:off x="3661252" y="1417524"/>
            <a:ext cx="2362883" cy="433694"/>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Event Management</a:t>
            </a:r>
          </a:p>
        </p:txBody>
      </p:sp>
      <p:sp>
        <p:nvSpPr>
          <p:cNvPr id="20" name="Rectangle 19"/>
          <p:cNvSpPr/>
          <p:nvPr/>
        </p:nvSpPr>
        <p:spPr>
          <a:xfrm>
            <a:off x="1252309" y="1417524"/>
            <a:ext cx="2362883" cy="433694"/>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dirty="0">
                <a:solidFill>
                  <a:srgbClr val="5F5F5F"/>
                </a:solidFill>
              </a:rPr>
              <a:t>                API Registry</a:t>
            </a:r>
          </a:p>
        </p:txBody>
      </p:sp>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8755" y="832006"/>
            <a:ext cx="7337886" cy="589064"/>
          </a:xfrm>
          <a:prstGeom prst="rect">
            <a:avLst/>
          </a:prstGeom>
        </p:spPr>
      </p:pic>
      <p:sp>
        <p:nvSpPr>
          <p:cNvPr id="23" name="Rectangle 22"/>
          <p:cNvSpPr/>
          <p:nvPr/>
        </p:nvSpPr>
        <p:spPr>
          <a:xfrm>
            <a:off x="7818120" y="953671"/>
            <a:ext cx="457201" cy="169277"/>
          </a:xfrm>
          <a:prstGeom prst="rect">
            <a:avLst/>
          </a:prstGeom>
          <a:solidFill>
            <a:schemeClr val="bg1"/>
          </a:solidFill>
        </p:spPr>
        <p:txBody>
          <a:bodyPr wrap="square" lIns="0" tIns="0" bIns="0">
            <a:spAutoFit/>
          </a:bodyPr>
          <a:lstStyle/>
          <a:p>
            <a:pPr eaLnBrk="0" fontAlgn="base" hangingPunct="0">
              <a:spcBef>
                <a:spcPct val="0"/>
              </a:spcBef>
              <a:spcAft>
                <a:spcPct val="0"/>
              </a:spcAft>
            </a:pPr>
            <a:r>
              <a:rPr lang="en-US" sz="1100" dirty="0">
                <a:solidFill>
                  <a:srgbClr val="5F5F5F"/>
                </a:solidFill>
                <a:latin typeface="Arial" charset="0"/>
                <a:ea typeface="Arial" charset="0"/>
                <a:cs typeface="Arial" charset="0"/>
              </a:rPr>
              <a:t>Foo2</a:t>
            </a:r>
          </a:p>
        </p:txBody>
      </p:sp>
      <p:sp>
        <p:nvSpPr>
          <p:cNvPr id="24" name="Rectangle 23"/>
          <p:cNvSpPr/>
          <p:nvPr/>
        </p:nvSpPr>
        <p:spPr bwMode="gray">
          <a:xfrm rot="5400000">
            <a:off x="-325052" y="1590456"/>
            <a:ext cx="2244247" cy="809941"/>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FFFFFF"/>
                </a:solidFill>
              </a:rPr>
              <a:t>ISTIO</a:t>
            </a:r>
          </a:p>
        </p:txBody>
      </p:sp>
      <p:sp>
        <p:nvSpPr>
          <p:cNvPr id="25" name="TextBox 24"/>
          <p:cNvSpPr txBox="1"/>
          <p:nvPr/>
        </p:nvSpPr>
        <p:spPr>
          <a:xfrm rot="16200000">
            <a:off x="155390" y="2287694"/>
            <a:ext cx="757130" cy="231286"/>
          </a:xfrm>
          <a:prstGeom prst="rect">
            <a:avLst/>
          </a:prstGeom>
          <a:noFill/>
        </p:spPr>
        <p:txBody>
          <a:bodyPr wrap="none" lIns="0" tIns="0" rIns="0" bIns="0" rtlCol="0">
            <a:noAutofit/>
          </a:bodyPr>
          <a:lstStyle/>
          <a:p>
            <a:pPr>
              <a:lnSpc>
                <a:spcPct val="90000"/>
              </a:lnSpc>
            </a:pPr>
            <a:r>
              <a:rPr lang="en-US">
                <a:solidFill>
                  <a:srgbClr val="58595B"/>
                </a:solidFill>
              </a:rPr>
              <a:t>Diagnostics/Monitoring</a:t>
            </a:r>
            <a:endParaRPr lang="en-US" dirty="0">
              <a:solidFill>
                <a:srgbClr val="58595B"/>
              </a:solidFill>
            </a:endParaRPr>
          </a:p>
        </p:txBody>
      </p:sp>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0615" y="1591615"/>
            <a:ext cx="571309" cy="394932"/>
          </a:xfrm>
          <a:prstGeom prst="rect">
            <a:avLst/>
          </a:prstGeom>
        </p:spPr>
      </p:pic>
      <p:pic>
        <p:nvPicPr>
          <p:cNvPr id="27" name="Picture 2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5816" y="2359961"/>
            <a:ext cx="442018" cy="440761"/>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0461" y="935538"/>
            <a:ext cx="497372" cy="390011"/>
          </a:xfrm>
          <a:prstGeom prst="rect">
            <a:avLst/>
          </a:prstGeom>
        </p:spPr>
      </p:pic>
      <p:sp>
        <p:nvSpPr>
          <p:cNvPr id="29" name="Rectangle 28"/>
          <p:cNvSpPr/>
          <p:nvPr/>
        </p:nvSpPr>
        <p:spPr bwMode="gray">
          <a:xfrm rot="5400000">
            <a:off x="48749" y="3562521"/>
            <a:ext cx="1496640" cy="809941"/>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FFFFFF"/>
                </a:solidFill>
              </a:rPr>
              <a:t>ISTIO</a:t>
            </a:r>
          </a:p>
        </p:txBody>
      </p:sp>
      <p:pic>
        <p:nvPicPr>
          <p:cNvPr id="30" name="Picture 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8735" y="3776969"/>
            <a:ext cx="577692" cy="183346"/>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6150" y="3324216"/>
            <a:ext cx="325972" cy="180513"/>
          </a:xfrm>
          <a:prstGeom prst="rect">
            <a:avLst/>
          </a:prstGeom>
        </p:spPr>
      </p:pic>
      <p:sp>
        <p:nvSpPr>
          <p:cNvPr id="32" name="Rectangle 31"/>
          <p:cNvSpPr/>
          <p:nvPr/>
        </p:nvSpPr>
        <p:spPr>
          <a:xfrm>
            <a:off x="537797" y="3223341"/>
            <a:ext cx="742511" cy="369332"/>
          </a:xfrm>
          <a:prstGeom prst="rect">
            <a:avLst/>
          </a:prstGeom>
        </p:spPr>
        <p:txBody>
          <a:bodyPr wrap="none">
            <a:spAutoFit/>
          </a:bodyPr>
          <a:lstStyle/>
          <a:p>
            <a:pPr algn="ctr"/>
            <a:r>
              <a:rPr lang="en-US" sz="900" b="1" dirty="0">
                <a:solidFill>
                  <a:srgbClr val="C8D9DE">
                    <a:lumMod val="10000"/>
                  </a:srgbClr>
                </a:solidFill>
              </a:rPr>
              <a:t>Developer</a:t>
            </a:r>
            <a:br>
              <a:rPr lang="en-US" sz="900" b="1" dirty="0">
                <a:solidFill>
                  <a:srgbClr val="C8D9DE">
                    <a:lumMod val="10000"/>
                  </a:srgbClr>
                </a:solidFill>
              </a:rPr>
            </a:br>
            <a:r>
              <a:rPr lang="en-US" sz="900" b="1" dirty="0">
                <a:solidFill>
                  <a:srgbClr val="C8D9DE">
                    <a:lumMod val="10000"/>
                  </a:srgbClr>
                </a:solidFill>
              </a:rPr>
              <a:t>Cloud</a:t>
            </a:r>
            <a:endParaRPr lang="en-US" sz="900" dirty="0">
              <a:solidFill>
                <a:srgbClr val="C8D9DE">
                  <a:lumMod val="10000"/>
                </a:srgbClr>
              </a:solidFill>
            </a:endParaRPr>
          </a:p>
        </p:txBody>
      </p:sp>
      <p:pic>
        <p:nvPicPr>
          <p:cNvPr id="33" name="Picture 3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0874" y="3592731"/>
            <a:ext cx="711654" cy="165307"/>
          </a:xfrm>
          <a:prstGeom prst="rect">
            <a:avLst/>
          </a:prstGeom>
        </p:spPr>
      </p:pic>
      <p:sp>
        <p:nvSpPr>
          <p:cNvPr id="34" name="TextBox 33"/>
          <p:cNvSpPr txBox="1"/>
          <p:nvPr/>
        </p:nvSpPr>
        <p:spPr>
          <a:xfrm>
            <a:off x="431446" y="2848076"/>
            <a:ext cx="740115" cy="216971"/>
          </a:xfrm>
          <a:prstGeom prst="rect">
            <a:avLst/>
          </a:prstGeom>
          <a:noFill/>
        </p:spPr>
        <p:txBody>
          <a:bodyPr wrap="none" lIns="0" tIns="0" rIns="0" bIns="0" rtlCol="0">
            <a:noAutofit/>
          </a:bodyPr>
          <a:lstStyle/>
          <a:p>
            <a:pPr>
              <a:lnSpc>
                <a:spcPct val="90000"/>
              </a:lnSpc>
            </a:pPr>
            <a:r>
              <a:rPr lang="en-US" sz="1100" dirty="0">
                <a:solidFill>
                  <a:srgbClr val="58595B"/>
                </a:solidFill>
              </a:rPr>
              <a:t>Prometheus</a:t>
            </a:r>
          </a:p>
        </p:txBody>
      </p:sp>
      <p:pic>
        <p:nvPicPr>
          <p:cNvPr id="35" name="Picture 34"/>
          <p:cNvPicPr>
            <a:picLocks noChangeAspect="1"/>
          </p:cNvPicPr>
          <p:nvPr/>
        </p:nvPicPr>
        <p:blipFill>
          <a:blip r:embed="rId14"/>
          <a:stretch>
            <a:fillRect/>
          </a:stretch>
        </p:blipFill>
        <p:spPr>
          <a:xfrm>
            <a:off x="508804" y="3980862"/>
            <a:ext cx="536536" cy="232276"/>
          </a:xfrm>
          <a:prstGeom prst="rect">
            <a:avLst/>
          </a:prstGeom>
        </p:spPr>
      </p:pic>
      <p:pic>
        <p:nvPicPr>
          <p:cNvPr id="36" name="Picture 35"/>
          <p:cNvPicPr>
            <a:picLocks noChangeAspect="1"/>
          </p:cNvPicPr>
          <p:nvPr/>
        </p:nvPicPr>
        <p:blipFill>
          <a:blip r:embed="rId15"/>
          <a:stretch>
            <a:fillRect/>
          </a:stretch>
        </p:blipFill>
        <p:spPr>
          <a:xfrm>
            <a:off x="695816" y="4222104"/>
            <a:ext cx="259258" cy="265218"/>
          </a:xfrm>
          <a:prstGeom prst="rect">
            <a:avLst/>
          </a:prstGeom>
        </p:spPr>
      </p:pic>
      <p:sp>
        <p:nvSpPr>
          <p:cNvPr id="38" name="TextBox 37"/>
          <p:cNvSpPr txBox="1"/>
          <p:nvPr/>
        </p:nvSpPr>
        <p:spPr>
          <a:xfrm>
            <a:off x="4654871" y="3592673"/>
            <a:ext cx="367088" cy="169277"/>
          </a:xfrm>
          <a:prstGeom prst="rect">
            <a:avLst/>
          </a:prstGeom>
          <a:noFill/>
        </p:spPr>
        <p:txBody>
          <a:bodyPr wrap="none" lIns="0" tIns="0" rIns="0" bIns="0" rtlCol="0">
            <a:spAutoFit/>
          </a:bodyPr>
          <a:lstStyle/>
          <a:p>
            <a:r>
              <a:rPr lang="en-US" sz="1100" b="1" dirty="0" smtClean="0">
                <a:solidFill>
                  <a:schemeClr val="bg2">
                    <a:lumMod val="50000"/>
                  </a:schemeClr>
                </a:solidFill>
              </a:rPr>
              <a:t>ISTIO</a:t>
            </a:r>
            <a:endParaRPr lang="nl-NL" sz="1100" b="1" dirty="0" err="1" smtClean="0">
              <a:solidFill>
                <a:schemeClr val="bg2">
                  <a:lumMod val="50000"/>
                </a:schemeClr>
              </a:solidFill>
            </a:endParaRPr>
          </a:p>
        </p:txBody>
      </p:sp>
      <p:sp>
        <p:nvSpPr>
          <p:cNvPr id="39" name="Right Brace 38"/>
          <p:cNvSpPr/>
          <p:nvPr/>
        </p:nvSpPr>
        <p:spPr>
          <a:xfrm>
            <a:off x="8436690" y="1904949"/>
            <a:ext cx="355318" cy="2293845"/>
          </a:xfrm>
          <a:prstGeom prst="rightBrac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400" b="1" dirty="0">
              <a:solidFill>
                <a:schemeClr val="bg2">
                  <a:lumMod val="50000"/>
                </a:schemeClr>
              </a:solidFill>
            </a:endParaRPr>
          </a:p>
        </p:txBody>
      </p:sp>
      <p:sp>
        <p:nvSpPr>
          <p:cNvPr id="40" name="Left Brace 39"/>
          <p:cNvSpPr/>
          <p:nvPr/>
        </p:nvSpPr>
        <p:spPr>
          <a:xfrm>
            <a:off x="190126" y="773164"/>
            <a:ext cx="201972" cy="2446007"/>
          </a:xfrm>
          <a:prstGeom prst="leftBrac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400" b="1">
              <a:solidFill>
                <a:schemeClr val="bg2">
                  <a:lumMod val="50000"/>
                </a:schemeClr>
              </a:solidFill>
            </a:endParaRPr>
          </a:p>
        </p:txBody>
      </p:sp>
      <p:grpSp>
        <p:nvGrpSpPr>
          <p:cNvPr id="37" name="Group 36"/>
          <p:cNvGrpSpPr/>
          <p:nvPr/>
        </p:nvGrpSpPr>
        <p:grpSpPr>
          <a:xfrm>
            <a:off x="5892604" y="567952"/>
            <a:ext cx="1000617" cy="715975"/>
            <a:chOff x="6121497" y="551887"/>
            <a:chExt cx="1531380" cy="1226819"/>
          </a:xfrm>
        </p:grpSpPr>
        <p:sp>
          <p:nvSpPr>
            <p:cNvPr id="41" name="Cube 40"/>
            <p:cNvSpPr/>
            <p:nvPr/>
          </p:nvSpPr>
          <p:spPr>
            <a:xfrm>
              <a:off x="6121497" y="551887"/>
              <a:ext cx="1531380" cy="122681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2" name="Group 102"/>
            <p:cNvGrpSpPr>
              <a:grpSpLocks noChangeAspect="1"/>
            </p:cNvGrpSpPr>
            <p:nvPr/>
          </p:nvGrpSpPr>
          <p:grpSpPr bwMode="auto">
            <a:xfrm>
              <a:off x="6357930" y="1013523"/>
              <a:ext cx="172344" cy="352852"/>
              <a:chOff x="4686300" y="1439863"/>
              <a:chExt cx="1577975" cy="2936875"/>
            </a:xfrm>
          </p:grpSpPr>
          <p:sp>
            <p:nvSpPr>
              <p:cNvPr id="46"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7"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8"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9"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0"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1"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2"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3"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4"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5"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6"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7"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8"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9"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43" name="Rounded Rectangle 42"/>
            <p:cNvSpPr/>
            <p:nvPr/>
          </p:nvSpPr>
          <p:spPr>
            <a:xfrm>
              <a:off x="6544722" y="956423"/>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44" name="Picture 2" descr="Related imag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3703" y="1351105"/>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6718453" y="889781"/>
              <a:ext cx="407739" cy="448268"/>
            </a:xfrm>
            <a:prstGeom prst="rect">
              <a:avLst/>
            </a:prstGeom>
            <a:noFill/>
          </p:spPr>
          <p:txBody>
            <a:bodyPr wrap="none" rtlCol="0">
              <a:spAutoFit/>
            </a:bodyPr>
            <a:lstStyle/>
            <a:p>
              <a:r>
                <a:rPr lang="nl-NL" sz="1100" dirty="0" smtClean="0"/>
                <a:t>µ</a:t>
              </a:r>
              <a:endParaRPr lang="nl-NL" sz="1100" dirty="0"/>
            </a:p>
          </p:txBody>
        </p:sp>
      </p:grpSp>
      <p:sp>
        <p:nvSpPr>
          <p:cNvPr id="60" name="Cube 59"/>
          <p:cNvSpPr/>
          <p:nvPr/>
        </p:nvSpPr>
        <p:spPr>
          <a:xfrm>
            <a:off x="2744108" y="4671097"/>
            <a:ext cx="470759" cy="2366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dirty="0" smtClean="0"/>
              <a:t>Cache</a:t>
            </a:r>
            <a:endParaRPr lang="nl-NL" sz="400" dirty="0"/>
          </a:p>
        </p:txBody>
      </p:sp>
      <p:sp>
        <p:nvSpPr>
          <p:cNvPr id="61" name="Can 60"/>
          <p:cNvSpPr/>
          <p:nvPr/>
        </p:nvSpPr>
        <p:spPr>
          <a:xfrm>
            <a:off x="3435328" y="4640727"/>
            <a:ext cx="643273" cy="398746"/>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dirty="0" smtClean="0"/>
              <a:t>RDBMS</a:t>
            </a:r>
            <a:endParaRPr lang="nl-NL" sz="400" dirty="0"/>
          </a:p>
        </p:txBody>
      </p:sp>
      <p:sp>
        <p:nvSpPr>
          <p:cNvPr id="62" name="Cube 61"/>
          <p:cNvSpPr/>
          <p:nvPr/>
        </p:nvSpPr>
        <p:spPr>
          <a:xfrm>
            <a:off x="4247216" y="4671097"/>
            <a:ext cx="600482" cy="236675"/>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 dirty="0" smtClean="0"/>
              <a:t>LDAP/</a:t>
            </a:r>
            <a:r>
              <a:rPr lang="en-US" sz="400" dirty="0" err="1" smtClean="0"/>
              <a:t>IdM</a:t>
            </a:r>
            <a:endParaRPr lang="nl-NL" sz="400" dirty="0"/>
          </a:p>
        </p:txBody>
      </p:sp>
      <p:sp>
        <p:nvSpPr>
          <p:cNvPr id="63" name="Can 62"/>
          <p:cNvSpPr/>
          <p:nvPr/>
        </p:nvSpPr>
        <p:spPr>
          <a:xfrm>
            <a:off x="5049658" y="4691753"/>
            <a:ext cx="519047" cy="24953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 dirty="0" smtClean="0"/>
              <a:t>NoSQL</a:t>
            </a:r>
            <a:endParaRPr lang="nl-NL" sz="400" dirty="0"/>
          </a:p>
        </p:txBody>
      </p:sp>
      <p:sp>
        <p:nvSpPr>
          <p:cNvPr id="64" name="Cloud 63"/>
          <p:cNvSpPr/>
          <p:nvPr/>
        </p:nvSpPr>
        <p:spPr>
          <a:xfrm>
            <a:off x="8479138" y="1413954"/>
            <a:ext cx="745330" cy="433741"/>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smtClean="0"/>
              <a:t>Billing Engine</a:t>
            </a:r>
            <a:endParaRPr lang="nl-NL" sz="700" dirty="0"/>
          </a:p>
        </p:txBody>
      </p:sp>
      <p:sp>
        <p:nvSpPr>
          <p:cNvPr id="65" name="Cube 64"/>
          <p:cNvSpPr/>
          <p:nvPr/>
        </p:nvSpPr>
        <p:spPr>
          <a:xfrm>
            <a:off x="1987201" y="4623581"/>
            <a:ext cx="668842" cy="385883"/>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 dirty="0" smtClean="0">
                <a:solidFill>
                  <a:schemeClr val="tx1">
                    <a:lumMod val="95000"/>
                    <a:lumOff val="5000"/>
                  </a:schemeClr>
                </a:solidFill>
              </a:rPr>
              <a:t>Block Storage</a:t>
            </a:r>
            <a:endParaRPr lang="nl-NL" sz="400" dirty="0">
              <a:solidFill>
                <a:schemeClr val="tx1">
                  <a:lumMod val="95000"/>
                  <a:lumOff val="5000"/>
                </a:schemeClr>
              </a:solidFill>
            </a:endParaRPr>
          </a:p>
        </p:txBody>
      </p:sp>
      <p:sp>
        <p:nvSpPr>
          <p:cNvPr id="66" name="Cloud 65"/>
          <p:cNvSpPr/>
          <p:nvPr/>
        </p:nvSpPr>
        <p:spPr>
          <a:xfrm>
            <a:off x="8412454" y="1195599"/>
            <a:ext cx="890841" cy="31074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00" dirty="0" smtClean="0"/>
              <a:t>Voice Recognition</a:t>
            </a:r>
            <a:endParaRPr lang="nl-NL" sz="500" dirty="0"/>
          </a:p>
        </p:txBody>
      </p:sp>
      <p:pic>
        <p:nvPicPr>
          <p:cNvPr id="67" name="Picture 4" descr="Image result for project fn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87107" y="942290"/>
            <a:ext cx="555998" cy="230739"/>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2821359" y="913834"/>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1" name="Picture 6" descr="Image result for cassandra"/>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1812" y="4638308"/>
            <a:ext cx="396439" cy="26581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8" descr="Image result for hadoop 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65460" y="4656378"/>
            <a:ext cx="1034399" cy="26790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Image result for autonomous database oracle"/>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803615" y="4634145"/>
            <a:ext cx="657096" cy="32245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5691" y="1607446"/>
            <a:ext cx="549180" cy="21734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isti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86292" y="3051871"/>
            <a:ext cx="496476" cy="49647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p:cNvPicPr>
            <a:picLocks noChangeAspect="1"/>
          </p:cNvPicPr>
          <p:nvPr/>
        </p:nvPicPr>
        <p:blipFill rotWithShape="1">
          <a:blip r:embed="rId23"/>
          <a:srcRect l="46827" r="39503" b="56391"/>
          <a:stretch/>
        </p:blipFill>
        <p:spPr>
          <a:xfrm>
            <a:off x="1097080" y="4081196"/>
            <a:ext cx="688655" cy="864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8289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83</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nl-NL" dirty="0"/>
          </a:p>
        </p:txBody>
      </p:sp>
      <p:sp>
        <p:nvSpPr>
          <p:cNvPr id="3" name="Content Placeholder 2"/>
          <p:cNvSpPr>
            <a:spLocks noGrp="1"/>
          </p:cNvSpPr>
          <p:nvPr>
            <p:ph idx="1"/>
          </p:nvPr>
        </p:nvSpPr>
        <p:spPr/>
        <p:txBody>
          <a:bodyPr/>
          <a:lstStyle/>
          <a:p>
            <a:r>
              <a:rPr lang="en-US" dirty="0" smtClean="0"/>
              <a:t>Docker containers</a:t>
            </a:r>
          </a:p>
          <a:p>
            <a:pPr lvl="1"/>
            <a:r>
              <a:rPr lang="en-US" dirty="0" smtClean="0"/>
              <a:t>CD Pipelines (</a:t>
            </a:r>
            <a:r>
              <a:rPr lang="en-US" dirty="0" err="1" smtClean="0"/>
              <a:t>Wercker</a:t>
            </a:r>
            <a:r>
              <a:rPr lang="en-US" dirty="0" smtClean="0"/>
              <a:t>, Developer CS, Jenkins X)</a:t>
            </a:r>
          </a:p>
          <a:p>
            <a:r>
              <a:rPr lang="en-US" dirty="0" smtClean="0"/>
              <a:t>Kubernetes as deployment platform</a:t>
            </a:r>
          </a:p>
          <a:p>
            <a:pPr lvl="1"/>
            <a:r>
              <a:rPr lang="en-US" dirty="0" smtClean="0"/>
              <a:t>Distributed</a:t>
            </a:r>
          </a:p>
          <a:p>
            <a:pPr lvl="1"/>
            <a:r>
              <a:rPr lang="en-US" dirty="0" smtClean="0"/>
              <a:t>Rolling Upgrades</a:t>
            </a:r>
          </a:p>
          <a:p>
            <a:pPr lvl="1"/>
            <a:r>
              <a:rPr lang="en-US" dirty="0" smtClean="0"/>
              <a:t>Load Balancing &amp; Networking</a:t>
            </a:r>
          </a:p>
          <a:p>
            <a:pPr lvl="1"/>
            <a:r>
              <a:rPr lang="en-US" dirty="0" smtClean="0"/>
              <a:t>Failover</a:t>
            </a:r>
          </a:p>
          <a:p>
            <a:pPr lvl="1"/>
            <a:r>
              <a:rPr lang="en-US" dirty="0" smtClean="0"/>
              <a:t>Elastic scaling</a:t>
            </a:r>
          </a:p>
          <a:p>
            <a:pPr lvl="1"/>
            <a:r>
              <a:rPr lang="en-US" dirty="0" smtClean="0"/>
              <a:t>Helm for predefined rollout</a:t>
            </a:r>
          </a:p>
          <a:p>
            <a:r>
              <a:rPr lang="en-US" dirty="0" err="1" smtClean="0"/>
              <a:t>Istio</a:t>
            </a:r>
            <a:r>
              <a:rPr lang="en-US" dirty="0" smtClean="0"/>
              <a:t> plus side cars</a:t>
            </a:r>
          </a:p>
          <a:p>
            <a:pPr lvl="1"/>
            <a:r>
              <a:rPr lang="en-US" dirty="0" smtClean="0"/>
              <a:t>Service Mesh</a:t>
            </a:r>
          </a:p>
          <a:p>
            <a:pPr lvl="1"/>
            <a:r>
              <a:rPr lang="en-US" dirty="0" smtClean="0"/>
              <a:t>Routing – policies, authorize, A/B, canary, throttle</a:t>
            </a:r>
          </a:p>
          <a:p>
            <a:pPr lvl="1"/>
            <a:r>
              <a:rPr lang="en-US" dirty="0" smtClean="0"/>
              <a:t>Metrics</a:t>
            </a:r>
          </a:p>
          <a:p>
            <a:r>
              <a:rPr lang="en-US" smtClean="0"/>
              <a:t>Circuitbreaker</a:t>
            </a:r>
            <a:endParaRPr lang="en-US" dirty="0" smtClean="0"/>
          </a:p>
          <a:p>
            <a:r>
              <a:rPr lang="en-US" dirty="0" smtClean="0"/>
              <a:t>Prometheus – collect metrics</a:t>
            </a:r>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84</a:t>
            </a:fld>
            <a:endParaRPr lang="nl-NL"/>
          </a:p>
        </p:txBody>
      </p:sp>
    </p:spTree>
    <p:extLst>
      <p:ext uri="{BB962C8B-B14F-4D97-AF65-F5344CB8AC3E}">
        <p14:creationId xmlns:p14="http://schemas.microsoft.com/office/powerpoint/2010/main" val="179086669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(2)</a:t>
            </a:r>
            <a:endParaRPr lang="nl-NL" dirty="0"/>
          </a:p>
        </p:txBody>
      </p:sp>
      <p:sp>
        <p:nvSpPr>
          <p:cNvPr id="3" name="Content Placeholder 2"/>
          <p:cNvSpPr>
            <a:spLocks noGrp="1"/>
          </p:cNvSpPr>
          <p:nvPr>
            <p:ph idx="1"/>
          </p:nvPr>
        </p:nvSpPr>
        <p:spPr/>
        <p:txBody>
          <a:bodyPr/>
          <a:lstStyle/>
          <a:p>
            <a:r>
              <a:rPr lang="en-US" dirty="0" err="1"/>
              <a:t>Grafana</a:t>
            </a:r>
            <a:r>
              <a:rPr lang="en-US" dirty="0"/>
              <a:t> – Visualize metrics</a:t>
            </a:r>
            <a:endParaRPr lang="nl-NL" dirty="0"/>
          </a:p>
          <a:p>
            <a:r>
              <a:rPr lang="en-US" dirty="0" err="1" smtClean="0"/>
              <a:t>Vizceral</a:t>
            </a:r>
            <a:r>
              <a:rPr lang="en-US" dirty="0" smtClean="0"/>
              <a:t> – visualize traffic</a:t>
            </a:r>
          </a:p>
          <a:p>
            <a:r>
              <a:rPr lang="en-US" dirty="0" smtClean="0"/>
              <a:t>Kafka – events</a:t>
            </a:r>
          </a:p>
          <a:p>
            <a:r>
              <a:rPr lang="en-US" dirty="0" smtClean="0"/>
              <a:t>Elastic – logs??</a:t>
            </a:r>
          </a:p>
          <a:p>
            <a:r>
              <a:rPr lang="en-US" dirty="0" err="1" smtClean="0"/>
              <a:t>Redis</a:t>
            </a:r>
            <a:r>
              <a:rPr lang="en-US" dirty="0" smtClean="0"/>
              <a:t> – cache??</a:t>
            </a:r>
          </a:p>
          <a:p>
            <a:r>
              <a:rPr lang="en-US" dirty="0" smtClean="0"/>
              <a:t>API Gateway??</a:t>
            </a:r>
          </a:p>
          <a:p>
            <a:r>
              <a:rPr lang="en-US" dirty="0" err="1" smtClean="0"/>
              <a:t>Camunda</a:t>
            </a:r>
            <a:r>
              <a:rPr lang="en-US" dirty="0" smtClean="0"/>
              <a:t>/Conductor – workflow</a:t>
            </a:r>
          </a:p>
          <a:p>
            <a:r>
              <a:rPr lang="en-US" dirty="0" err="1" smtClean="0"/>
              <a:t>Fn</a:t>
            </a:r>
            <a:r>
              <a:rPr lang="en-US" dirty="0" smtClean="0"/>
              <a:t> - </a:t>
            </a:r>
            <a:r>
              <a:rPr lang="en-US" dirty="0" err="1" smtClean="0"/>
              <a:t>Serverless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85</a:t>
            </a:fld>
            <a:endParaRPr lang="nl-NL"/>
          </a:p>
        </p:txBody>
      </p:sp>
    </p:spTree>
    <p:extLst>
      <p:ext uri="{BB962C8B-B14F-4D97-AF65-F5344CB8AC3E}">
        <p14:creationId xmlns:p14="http://schemas.microsoft.com/office/powerpoint/2010/main" val="31338763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smtClean="0"/>
              <a:t>Production</a:t>
            </a:r>
            <a:r>
              <a:rPr lang="nl-NL" dirty="0" smtClean="0"/>
              <a:t> Runtime is </a:t>
            </a:r>
            <a:r>
              <a:rPr lang="nl-NL" dirty="0" err="1" smtClean="0"/>
              <a:t>the</a:t>
            </a:r>
            <a:r>
              <a:rPr lang="nl-NL" dirty="0" smtClean="0"/>
              <a:t> </a:t>
            </a:r>
            <a:r>
              <a:rPr lang="nl-NL" dirty="0" err="1" smtClean="0"/>
              <a:t>Result</a:t>
            </a:r>
            <a:r>
              <a:rPr lang="nl-NL" dirty="0" smtClean="0"/>
              <a:t> of </a:t>
            </a:r>
            <a:r>
              <a:rPr lang="nl-NL" dirty="0" err="1" smtClean="0"/>
              <a:t>Preparation</a:t>
            </a:r>
            <a:r>
              <a:rPr lang="nl-NL" dirty="0" smtClean="0"/>
              <a:t> Runtime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Tree>
    <p:extLst>
      <p:ext uri="{BB962C8B-B14F-4D97-AF65-F5344CB8AC3E}">
        <p14:creationId xmlns:p14="http://schemas.microsoft.com/office/powerpoint/2010/main" val="25835520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19836</TotalTime>
  <Words>2921</Words>
  <Application>Microsoft Office PowerPoint</Application>
  <PresentationFormat>On-screen Show (16:9)</PresentationFormat>
  <Paragraphs>775</Paragraphs>
  <Slides>85</Slides>
  <Notes>23</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85</vt:i4>
      </vt:variant>
    </vt:vector>
  </HeadingPairs>
  <TitlesOfParts>
    <vt:vector size="93" baseType="lpstr">
      <vt:lpstr>Arial</vt:lpstr>
      <vt:lpstr>Arial Narrow</vt:lpstr>
      <vt:lpstr>Arial Unicode MS</vt:lpstr>
      <vt:lpstr>Calibri</vt:lpstr>
      <vt:lpstr>MV Boli</vt:lpstr>
      <vt:lpstr>Trebuchet MS Bold</vt:lpstr>
      <vt:lpstr>Office-thema</vt:lpstr>
      <vt:lpstr>AMIS_WIDESCREEN</vt:lpstr>
      <vt:lpstr>Introduction to the Oracle Cloud Microservices Platform  open, manageable, polyglot and scalable</vt:lpstr>
      <vt:lpstr>Lucas Jellema Architect / Developer  1994 started in IT at Oracle  2002 joined AMIS Currently CTO &amp; Solution Architect </vt:lpstr>
      <vt:lpstr>How do we implement microservices?</vt:lpstr>
      <vt:lpstr>Why? What? How?</vt:lpstr>
      <vt:lpstr> What is IT all about?</vt:lpstr>
      <vt:lpstr>Objectives</vt:lpstr>
      <vt:lpstr> What is IT all about?</vt:lpstr>
      <vt:lpstr> What is IT all about?</vt:lpstr>
      <vt:lpstr>Production Runtime is the Result of Preparation Runtime</vt:lpstr>
      <vt:lpstr>What?</vt:lpstr>
      <vt:lpstr>One team has Agile responsibility through full lifecyle</vt:lpstr>
      <vt:lpstr>One team has Agile responsibility  through full lifecyle</vt:lpstr>
      <vt:lpstr>One team has Agile responsibility  through full lifecyle</vt:lpstr>
      <vt:lpstr>DevOps team owns and runs   one (or more) products</vt:lpstr>
      <vt:lpstr>Multiple products from multiple teams  run on a shared generic infrastructure</vt:lpstr>
      <vt:lpstr>App plus platform  under DevOps   == Microservice</vt:lpstr>
      <vt:lpstr>What?</vt:lpstr>
      <vt:lpstr>How?</vt:lpstr>
      <vt:lpstr>How microservices</vt:lpstr>
      <vt:lpstr>How microservices</vt:lpstr>
      <vt:lpstr>The Microservice</vt:lpstr>
      <vt:lpstr>How microservices: design &amp; implement</vt:lpstr>
      <vt:lpstr>PowerPoint Presentation</vt:lpstr>
      <vt:lpstr>Microservices State</vt:lpstr>
      <vt:lpstr>Bounded context in microservices</vt:lpstr>
      <vt:lpstr>Demo – Maintaining Derived Data in Bounded Context </vt:lpstr>
      <vt:lpstr>Microservices based Webshop</vt:lpstr>
      <vt:lpstr>PowerPoint Presentation</vt:lpstr>
      <vt:lpstr>…. Event-(First) Driven</vt:lpstr>
      <vt:lpstr>How? Run &amp; Operate</vt:lpstr>
      <vt:lpstr>Run &amp; Operate Microservices</vt:lpstr>
      <vt:lpstr>The elephant in the room…</vt:lpstr>
      <vt:lpstr>Containers</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PowerPoint Presentation</vt:lpstr>
      <vt:lpstr>Introducing Kubernetes</vt:lpstr>
      <vt:lpstr>Cloud Native &amp; Vendor Neutral</vt:lpstr>
      <vt:lpstr>PowerPoint Presentation</vt:lpstr>
      <vt:lpstr>PowerPoint Presentation</vt:lpstr>
      <vt:lpstr>PowerPoint Presentation</vt:lpstr>
      <vt:lpstr>Kubernetes &amp; OKE Demo</vt:lpstr>
      <vt:lpstr>RequestCounter Microservice – V1</vt:lpstr>
      <vt:lpstr>RequestCounter Microservice – V1</vt:lpstr>
      <vt:lpstr>RequestCounter Microservice – V1</vt:lpstr>
      <vt:lpstr>RequestCounter Microservice – V2</vt:lpstr>
      <vt:lpstr>PowerPoint Presentation</vt:lpstr>
      <vt:lpstr>Automated Container [Build | Stock | Deliver] Pipelines</vt:lpstr>
      <vt:lpstr>Wercker: Build, Test, Push and Deploy Pipelines for Containers</vt:lpstr>
      <vt:lpstr>Oracle Container Registry for Your Images</vt:lpstr>
      <vt:lpstr>PowerPoint Presentation</vt:lpstr>
      <vt:lpstr>Microservice Runtime Platform - plus</vt:lpstr>
      <vt:lpstr>PowerPoint Presentation</vt:lpstr>
      <vt:lpstr>Istio – Service Mesh Operations</vt:lpstr>
      <vt:lpstr>PowerPoint Presentation</vt:lpstr>
      <vt:lpstr>Envoy Sidecar</vt:lpstr>
      <vt:lpstr>Istio Demo</vt:lpstr>
      <vt:lpstr>PowerPoint Presentation</vt:lpstr>
      <vt:lpstr>Istio – Bookinfo Demo</vt:lpstr>
      <vt:lpstr>PowerPoint Presentation</vt:lpstr>
      <vt:lpstr>PowerPoint Presentation</vt:lpstr>
      <vt:lpstr>Zipkin Tracing</vt:lpstr>
      <vt:lpstr>Prometheus</vt:lpstr>
      <vt:lpstr>Grafana</vt:lpstr>
      <vt:lpstr>Fluentd + Elastic Stack</vt:lpstr>
      <vt:lpstr>Fluentd + Elastic Stack</vt:lpstr>
      <vt:lpstr>Istio – Demo</vt:lpstr>
      <vt:lpstr>Serverless</vt:lpstr>
      <vt:lpstr>Open Source Serverless  Function Platform</vt:lpstr>
      <vt:lpstr>Project Fn has announced support for</vt:lpstr>
      <vt:lpstr>Managed Serverless Platform on Oracle Public Cloud</vt:lpstr>
      <vt:lpstr>Microservices Platform (Kubernetes &amp; Istio) ++</vt:lpstr>
      <vt:lpstr>Oracle Container Native  Microservices Architecture</vt:lpstr>
      <vt:lpstr>Thank you  Dank je wel  </vt:lpstr>
      <vt:lpstr>Technologies</vt:lpstr>
      <vt:lpstr>Technologies (2)</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394</cp:revision>
  <dcterms:created xsi:type="dcterms:W3CDTF">2017-09-25T11:59:01Z</dcterms:created>
  <dcterms:modified xsi:type="dcterms:W3CDTF">2018-05-30T07:03:19Z</dcterms:modified>
</cp:coreProperties>
</file>